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916832"/>
            <a:ext cx="7772400" cy="1584176"/>
          </a:xfrm>
        </p:spPr>
        <p:txBody>
          <a:bodyPr/>
          <a:lstStyle/>
          <a:p>
            <a:r>
              <a:rPr lang="ru-RU" dirty="0" smtClean="0"/>
              <a:t>Наставничество</a:t>
            </a:r>
            <a:br>
              <a:rPr lang="ru-RU" dirty="0" smtClean="0"/>
            </a:br>
            <a:r>
              <a:rPr lang="ru-RU" dirty="0" smtClean="0"/>
              <a:t>«Ученик – ученик»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 дополнительного образования, 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Зикратова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80526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образовательное </a:t>
            </a:r>
            <a:r>
              <a:rPr lang="ru-RU" sz="1400" dirty="0" smtClean="0"/>
              <a:t>учреждение дополнительного </a:t>
            </a:r>
            <a:r>
              <a:rPr lang="ru-RU" sz="1400" dirty="0"/>
              <a:t>образования</a:t>
            </a:r>
            <a:br>
              <a:rPr lang="ru-RU" sz="1400" dirty="0"/>
            </a:br>
            <a:r>
              <a:rPr lang="ru-RU" sz="1400" dirty="0"/>
              <a:t>«Детско-юношеский центр»</a:t>
            </a:r>
            <a:br>
              <a:rPr lang="ru-RU" sz="1400" dirty="0"/>
            </a:br>
            <a:r>
              <a:rPr lang="ru-RU" sz="1400" dirty="0"/>
              <a:t>г. Шарыпово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c2-LcCRbx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48" t="26233" r="24158" b="32500"/>
          <a:stretch>
            <a:fillRect/>
          </a:stretch>
        </p:blipFill>
        <p:spPr>
          <a:xfrm>
            <a:off x="4572000" y="548680"/>
            <a:ext cx="4032448" cy="3174480"/>
          </a:xfrm>
        </p:spPr>
      </p:pic>
      <p:pic>
        <p:nvPicPr>
          <p:cNvPr id="5" name="Рисунок 4" descr="ajjI-g23QK4.jpg"/>
          <p:cNvPicPr>
            <a:picLocks noChangeAspect="1"/>
          </p:cNvPicPr>
          <p:nvPr/>
        </p:nvPicPr>
        <p:blipFill>
          <a:blip r:embed="rId3" cstate="print"/>
          <a:srcRect l="2401" t="28055" r="-1799" b="36350"/>
          <a:stretch>
            <a:fillRect/>
          </a:stretch>
        </p:blipFill>
        <p:spPr>
          <a:xfrm>
            <a:off x="611559" y="3717032"/>
            <a:ext cx="4824537" cy="2622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665" y="1341953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каждой репетиции наставники проводили рефлексию, исправляли недочеты.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969624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Сценарий получился очень интересным. Наставники приняли решение провести утренник для всех групп ансамбля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Арвентур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Результатом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нашей совместной работы стало успешное проведение утренника, а так же:</a:t>
            </a:r>
          </a:p>
          <a:p>
            <a:pPr lvl="0">
              <a:buClr>
                <a:srgbClr val="F07F09"/>
              </a:buClr>
            </a:pPr>
            <a:r>
              <a:rPr lang="ru-RU" sz="2000" dirty="0">
                <a:solidFill>
                  <a:srgbClr val="002060"/>
                </a:solidFill>
              </a:rPr>
              <a:t>повышение компетенций всех участников </a:t>
            </a:r>
          </a:p>
          <a:p>
            <a:pPr lvl="0">
              <a:buClr>
                <a:srgbClr val="F07F09"/>
              </a:buClr>
            </a:pPr>
            <a:r>
              <a:rPr lang="ru-RU" sz="2000" dirty="0">
                <a:solidFill>
                  <a:srgbClr val="002060"/>
                </a:solidFill>
              </a:rPr>
              <a:t>успешная адаптация наставляемых </a:t>
            </a:r>
          </a:p>
          <a:p>
            <a:pPr lvl="0">
              <a:buClr>
                <a:srgbClr val="F07F09"/>
              </a:buClr>
            </a:pPr>
            <a:r>
              <a:rPr lang="ru-RU" sz="2000" dirty="0">
                <a:solidFill>
                  <a:srgbClr val="002060"/>
                </a:solidFill>
              </a:rPr>
              <a:t>усиление мотивации к учебному процессу</a:t>
            </a:r>
          </a:p>
          <a:p>
            <a:pPr lvl="0">
              <a:buClr>
                <a:srgbClr val="F07F09"/>
              </a:buClr>
            </a:pPr>
            <a:r>
              <a:rPr lang="ru-RU" sz="2000" dirty="0">
                <a:solidFill>
                  <a:srgbClr val="002060"/>
                </a:solidFill>
              </a:rPr>
              <a:t>укрепление межличностных отношений</a:t>
            </a:r>
          </a:p>
          <a:p>
            <a:pPr lvl="0">
              <a:buClr>
                <a:srgbClr val="F07F09"/>
              </a:buClr>
            </a:pPr>
            <a:r>
              <a:rPr lang="ru-RU" sz="2000" dirty="0">
                <a:solidFill>
                  <a:srgbClr val="002060"/>
                </a:solidFill>
              </a:rPr>
              <a:t>высокий уровень включенности в культурную жизнь коллектива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48680"/>
            <a:ext cx="818388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661" y="1196752"/>
            <a:ext cx="7730398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64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6190830_39-kartinkin-net-p-prozrachnie-kartinki-dlya-prezentatsii-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80928"/>
            <a:ext cx="5616624" cy="386142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813496" cy="2754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Делаем вывод: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 по модели «Ученик-ученик» необходимо применять на практике, это позволяет всем участникам добиться поставленных целей и при правильной организации имеет прекрасные результаты, что мы и достигли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5298ace8f4ac408bb57e5961dd15db4aU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39552" y="3212976"/>
            <a:ext cx="2601416" cy="2601416"/>
          </a:xfrm>
          <a:prstGeom prst="rect">
            <a:avLst/>
          </a:prstGeom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30352"/>
            <a:ext cx="8003232" cy="5346920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Наставничество –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универсальная технология передачи жизненного, личностного и профессионального опыта,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навыков,   компетенций и ценностей,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8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через неформальное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взаимообогащающее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общение, основанное на доверии и партнерстве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45381_80-p-kartinki-na-belom-fone-dlya-prezentatsii-86.jpg"/>
          <p:cNvPicPr>
            <a:picLocks noChangeAspect="1"/>
          </p:cNvPicPr>
          <p:nvPr/>
        </p:nvPicPr>
        <p:blipFill>
          <a:blip r:embed="rId2" cstate="print"/>
          <a:srcRect r="2342" b="18125"/>
          <a:stretch>
            <a:fillRect/>
          </a:stretch>
        </p:blipFill>
        <p:spPr>
          <a:xfrm>
            <a:off x="4788024" y="1988840"/>
            <a:ext cx="4058446" cy="2592288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680520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наставничества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«Ученик-ученик»</a:t>
            </a:r>
          </a:p>
          <a:p>
            <a:pPr>
              <a:buNone/>
            </a:pPr>
            <a:endParaRPr lang="ru-RU" sz="3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   -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учащихся одной образовательной организации, при котором один из учащихся находится на более высокой ступени образования и обладает организаторскими и лидерскими качествами, позволяющими ему оказать весомое влияние на наставляемого, лишенное, тем не менее, строгой субординации.</a:t>
            </a:r>
            <a:endParaRPr lang="ru-RU" sz="3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.oac74.ru/pluginfile.php/9374/course/overviewfiles/%D0%91%D0%B5%D0%B7%20%D0%B8%D0%BC%D0%B5%D0%BD%D0%B8-1.jpg"/>
          <p:cNvPicPr>
            <a:picLocks noChangeAspect="1" noChangeArrowheads="1"/>
          </p:cNvPicPr>
          <p:nvPr/>
        </p:nvPicPr>
        <p:blipFill>
          <a:blip r:embed="rId2" cstate="print"/>
          <a:srcRect l="22034" r="20339" b="2825"/>
          <a:stretch>
            <a:fillRect/>
          </a:stretch>
        </p:blipFill>
        <p:spPr bwMode="auto">
          <a:xfrm>
            <a:off x="5553318" y="1283585"/>
            <a:ext cx="2835106" cy="358557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400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данной формы наставничества: разносторонняя поддержка обучающегося с особыми образовательными или социальными потребностями либо временная помощь в адаптации к новым условиям обучения.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7" y="692696"/>
            <a:ext cx="3600399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Наставляемый: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менее активный; </a:t>
            </a:r>
          </a:p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rgbClr val="002060"/>
                </a:solidFill>
              </a:rPr>
              <a:t> социально или ценностно-дезориентированный обучающийся более низкой по отношению к наставнику ступени  демонстрирующий неудовлетворительные образовательные результаты или проблемы с поведением </a:t>
            </a:r>
          </a:p>
          <a:p>
            <a:pPr>
              <a:buFont typeface="Arial" pitchFamily="34" charset="0"/>
              <a:buChar char="•"/>
            </a:pPr>
            <a:r>
              <a:rPr lang="ru-RU" sz="3400" dirty="0" smtClean="0">
                <a:solidFill>
                  <a:srgbClr val="002060"/>
                </a:solidFill>
              </a:rPr>
              <a:t> обучающийся, не принимающий участие в жизни образовательной организации.</a:t>
            </a:r>
            <a:endParaRPr lang="ru-RU" sz="3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692696"/>
            <a:ext cx="4314684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обучающийся, член детского школьного объединения, волонтерского отряда, обладающий лидерскими и организаторскими качествами;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обучающийся, демонстрирующий высокие образовательные результаты;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лидер, принимающий активное участие в жизни образовательной организации.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45432_113-p-kartinki-na-belom-fone-dlya-prezentatsii-128.jpg"/>
          <p:cNvPicPr>
            <a:picLocks noChangeAspect="1"/>
          </p:cNvPicPr>
          <p:nvPr/>
        </p:nvPicPr>
        <p:blipFill>
          <a:blip r:embed="rId2" cstate="print">
            <a:lum/>
          </a:blip>
          <a:srcRect t="2751" r="1701" b="10101"/>
          <a:stretch>
            <a:fillRect/>
          </a:stretch>
        </p:blipFill>
        <p:spPr>
          <a:xfrm>
            <a:off x="4788024" y="1340768"/>
            <a:ext cx="3898622" cy="3456384"/>
          </a:xfrm>
          <a:prstGeom prst="rect">
            <a:avLst/>
          </a:prstGeom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4392488" cy="52327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Последовательность этапов реализации модели «ученик-ученик»</a:t>
            </a:r>
          </a:p>
          <a:p>
            <a:pPr marL="0" indent="0">
              <a:buNone/>
            </a:pPr>
            <a:endParaRPr lang="ru-RU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1. Оценка условий для реализации наставничества, подготовка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2. Формирование базы наставляемых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3. Формирование базы наставников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4. Отбор и обучение наставников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5. Формирование наставнических пар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6. Организация работы наставнических пар/групп (совместная работа)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7. Завершение наставничества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08720"/>
            <a:ext cx="8183880" cy="45365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остановимся подробно на этапах 2 и 3. Выбор наставников и наставляемых.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Хореографический ансамбль «Арвентур» МБОУ ДО ДЮЦ г. Шарыпово ежегодно проводит новогодний утренник для обучающихся.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г. объявлен годом «Педагога и наставника» . Мы решили организовать совместную работу над организацией и проведением новогоднего утренника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Снегуркины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секреты». Утренник проводился на открытом занятии, в группе первого года обучения. 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Наставники: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Наставляемые: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3 года обучения ансамбля Арвентур.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Колбина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Тыц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Сивова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Дарья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Чуприна Мария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3574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1 года обучения ансамбля Арвентур.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Моисеева Алиса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Новикова Алина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Нигай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Алиса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Маргацкая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Узбекова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Александра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Трункина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Булычева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Милана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Петрова Анна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362560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Наставниками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разработан сценарий утренника, подобрана музыка и костюмы, составлено расписание репетиций.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была организована работа наставнических групп: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наставляемый получил свою роль;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и четверостишья;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костюм.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репетициях наставники с наставляемыми разучивали четверостишья, учили текст и учились передавать свой образ, согласно полученной роли.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9-23.userapi.com/impg/cpOX_6tYCJ8xblY0c-2hMJfpSfiF4FbKuOonUg/3QWMcMztIns.jpg?size=1280x826&amp;quality=95&amp;sign=dd4743d21f5ceafbd6f9d34801e6c7bf&amp;type=album"/>
          <p:cNvPicPr>
            <a:picLocks noChangeAspect="1" noChangeArrowheads="1"/>
          </p:cNvPicPr>
          <p:nvPr/>
        </p:nvPicPr>
        <p:blipFill>
          <a:blip r:embed="rId2" cstate="print"/>
          <a:srcRect l="25002" t="25627" r="17708" b="-677"/>
          <a:stretch>
            <a:fillRect/>
          </a:stretch>
        </p:blipFill>
        <p:spPr bwMode="auto">
          <a:xfrm>
            <a:off x="3995936" y="980728"/>
            <a:ext cx="4647150" cy="3928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1181</TotalTime>
  <Words>453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Наставничество «Ученик – ученик»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</dc:title>
  <dc:creator>Forester</dc:creator>
  <cp:lastModifiedBy>Forester</cp:lastModifiedBy>
  <cp:revision>22</cp:revision>
  <dcterms:created xsi:type="dcterms:W3CDTF">2023-03-26T07:58:55Z</dcterms:created>
  <dcterms:modified xsi:type="dcterms:W3CDTF">2023-04-24T02:41:24Z</dcterms:modified>
</cp:coreProperties>
</file>