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70" r:id="rId12"/>
    <p:sldId id="269" r:id="rId13"/>
    <p:sldId id="273" r:id="rId14"/>
    <p:sldId id="268" r:id="rId15"/>
    <p:sldId id="271" r:id="rId16"/>
    <p:sldId id="272" r:id="rId17"/>
    <p:sldId id="276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8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0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0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3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0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9391-1464-4130-BCA0-9867F50A4C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885F-E69D-47BF-8041-CBE197FC4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4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инициатива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истории </a:t>
            </a:r>
            <a: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1571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2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7667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САМОСТОЯТЕЛЬНОСТИ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стремление решать задачи деятельности без помощи и участия других людей;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ставить цель деятельности;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элементарного планирования деятельности;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реализацию задуманного и получение результата, адекватного поставленной цели. 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34748"/>
            <a:ext cx="3458602" cy="43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8154" y="39577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САМОСТОЯТЕЛЬНОСТИ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 и самоконтроль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424425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8154" y="403652"/>
            <a:ext cx="61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ИНИЦИАТИВНОЙ ЛИЧНОСТИ ХАРАКТЕРНО: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6464" y="1237388"/>
            <a:ext cx="590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произвольность поведения;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- волевая сфера; 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видах деятельности;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самореализации;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общительность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деятельности; 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умственных способностей;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5949280"/>
            <a:ext cx="7056784" cy="4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1428056" y="1237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03648" y="1722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52576" y="23642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52576" y="28764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52576" y="32504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394204" y="51256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52576" y="44238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428056" y="39392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1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14314" y="4293096"/>
            <a:ext cx="2925637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ИНИЦИАТИВНОСТЬ РЕБЕНКА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6012160" y="548680"/>
            <a:ext cx="2520280" cy="1214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побуждающий мотив к новой деятельности 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548680"/>
            <a:ext cx="2808312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принятие ребёнком самостоятельных решений 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112" y="4293096"/>
            <a:ext cx="29523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FFFFFF"/>
                </a:solidFill>
                <a:latin typeface="Arial"/>
              </a:rPr>
              <a:t>руководящая роль ребёнка в каких-либо действиях</a:t>
            </a:r>
          </a:p>
        </p:txBody>
      </p:sp>
      <p:sp>
        <p:nvSpPr>
          <p:cNvPr id="8" name="Овал 7"/>
          <p:cNvSpPr/>
          <p:nvPr/>
        </p:nvSpPr>
        <p:spPr>
          <a:xfrm>
            <a:off x="2961554" y="1916832"/>
            <a:ext cx="3842694" cy="2157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РЕБЕНКА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228184" y="1763162"/>
            <a:ext cx="576064" cy="297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1"/>
          </p:cNvCxnSpPr>
          <p:nvPr/>
        </p:nvCxnSpPr>
        <p:spPr>
          <a:xfrm>
            <a:off x="2771800" y="1763162"/>
            <a:ext cx="752504" cy="46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24304" y="4074320"/>
            <a:ext cx="255609" cy="43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012160" y="4074320"/>
            <a:ext cx="216024" cy="43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229200"/>
            <a:ext cx="2232248" cy="12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3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9653" y="1349842"/>
            <a:ext cx="3025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инициатива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34984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как целеполагание и волевое усилие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9653" y="5025757"/>
            <a:ext cx="378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инициатива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056753"/>
            <a:ext cx="33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инициати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2539752"/>
            <a:ext cx="5616624" cy="191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направления детской инициативы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2160" y="2273172"/>
            <a:ext cx="1044116" cy="579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>
            <a:off x="2452471" y="1749952"/>
            <a:ext cx="895393" cy="8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H="1" flipV="1">
            <a:off x="5724128" y="3861048"/>
            <a:ext cx="1030176" cy="1195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0"/>
          </p:cNvCxnSpPr>
          <p:nvPr/>
        </p:nvCxnSpPr>
        <p:spPr>
          <a:xfrm flipV="1">
            <a:off x="2829818" y="3861048"/>
            <a:ext cx="806078" cy="1164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661249"/>
            <a:ext cx="56166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2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517320"/>
            <a:ext cx="741682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353406"/>
            <a:ext cx="2448273" cy="32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6740" y="1477629"/>
            <a:ext cx="252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68045" y="1339130"/>
            <a:ext cx="388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Самоорганизованная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самостоятельной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3940" y="2168740"/>
            <a:ext cx="2335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4408" y="2162906"/>
            <a:ext cx="385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развивающие 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2718" y="2880836"/>
            <a:ext cx="2610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0424" y="2742336"/>
            <a:ext cx="2581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развивающие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9005" y="3747310"/>
            <a:ext cx="220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«проектов».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1077" y="3896646"/>
            <a:ext cx="260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3" y="4499190"/>
            <a:ext cx="255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обновление РППС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7649" y="5290234"/>
            <a:ext cx="345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качеств.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5649" y="5290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 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80847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047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поддержки детской инициативы 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781099"/>
            <a:ext cx="2165960" cy="33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2836" y="1316149"/>
            <a:ext cx="194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42900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6230" y="4221088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«Мастер- классы»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1856" y="4941168"/>
            <a:ext cx="2944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со смыслом и действием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4034" y="5333310"/>
            <a:ext cx="2667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Образно‐смысловые задания на импровизацию с учетом возможностей детей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327" y="588730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игровые приемы, игровые материалы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3953" y="5264333"/>
            <a:ext cx="18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0047" y="3851756"/>
            <a:ext cx="2535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Сюжетное обыгрывание макетов жизненных пространств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3952" y="3442155"/>
            <a:ext cx="1575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7710" y="2829520"/>
            <a:ext cx="25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9058" y="2195571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98787" y="1223816"/>
            <a:ext cx="230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Предвосхищающая положительная оценка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99001" y="1062816"/>
            <a:ext cx="129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77532" y="6012591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Игры‐представления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06029" y="2086063"/>
            <a:ext cx="2518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«Ритуал планирования самостоятельной деятельности»</a:t>
            </a:r>
          </a:p>
        </p:txBody>
      </p:sp>
      <p:cxnSp>
        <p:nvCxnSpPr>
          <p:cNvPr id="22" name="Прямая со стрелкой 21"/>
          <p:cNvCxnSpPr>
            <a:stCxn id="19" idx="2"/>
          </p:cNvCxnSpPr>
          <p:nvPr/>
        </p:nvCxnSpPr>
        <p:spPr>
          <a:xfrm>
            <a:off x="4848089" y="1432148"/>
            <a:ext cx="0" cy="348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1"/>
          </p:cNvCxnSpPr>
          <p:nvPr/>
        </p:nvCxnSpPr>
        <p:spPr>
          <a:xfrm flipH="1">
            <a:off x="5871828" y="1500815"/>
            <a:ext cx="26100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871828" y="2686227"/>
            <a:ext cx="8604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1"/>
          </p:cNvCxnSpPr>
          <p:nvPr/>
        </p:nvCxnSpPr>
        <p:spPr>
          <a:xfrm flipH="1" flipV="1">
            <a:off x="5801856" y="3752165"/>
            <a:ext cx="4263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1"/>
          </p:cNvCxnSpPr>
          <p:nvPr/>
        </p:nvCxnSpPr>
        <p:spPr>
          <a:xfrm flipH="1">
            <a:off x="5801856" y="4405754"/>
            <a:ext cx="6343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497177" y="5264333"/>
            <a:ext cx="731007" cy="807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497177" y="4725144"/>
            <a:ext cx="51784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0" idx="0"/>
          </p:cNvCxnSpPr>
          <p:nvPr/>
        </p:nvCxnSpPr>
        <p:spPr>
          <a:xfrm flipV="1">
            <a:off x="4537931" y="5103211"/>
            <a:ext cx="0" cy="23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699792" y="5103211"/>
            <a:ext cx="936104" cy="109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921893" y="4941168"/>
            <a:ext cx="714003" cy="392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635896" y="44519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3"/>
          </p:cNvCxnSpPr>
          <p:nvPr/>
        </p:nvCxnSpPr>
        <p:spPr>
          <a:xfrm>
            <a:off x="2939063" y="3626821"/>
            <a:ext cx="434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204034" y="3014186"/>
            <a:ext cx="431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7" idx="3"/>
          </p:cNvCxnSpPr>
          <p:nvPr/>
        </p:nvCxnSpPr>
        <p:spPr>
          <a:xfrm>
            <a:off x="3373958" y="2380237"/>
            <a:ext cx="369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8" idx="3"/>
          </p:cNvCxnSpPr>
          <p:nvPr/>
        </p:nvCxnSpPr>
        <p:spPr>
          <a:xfrm>
            <a:off x="3304227" y="1685481"/>
            <a:ext cx="691709" cy="400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5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442" y="4257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827584" y="296072"/>
            <a:ext cx="6696744" cy="3636984"/>
          </a:xfrm>
          <a:prstGeom prst="wedgeRectCallout">
            <a:avLst>
              <a:gd name="adj1" fmla="val -21267"/>
              <a:gd name="adj2" fmla="val 89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принципы по развитию самостоятельности и инициатив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Руководствоваться принципом целесообразности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Объем и содержание обязанностей сформулировать максимально конкретно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Стараться объяснить ребенку смысл и конечную цель выполняемых им действий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589" y="3933056"/>
            <a:ext cx="4850175" cy="24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3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детской инициативы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стимуляции творческой активности необходимо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895881"/>
            <a:ext cx="7488832" cy="58343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Предоставление детям самостоятельности во всем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благоприятной атмосферы.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Отмечать и приветствовать минимальные успехи детей.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Поддержка интереса ребенка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Поощрение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Создавать для него все необходимые условия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Обогащение окружающей среды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Использование личного примера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Предоставление детям возможности активно задавать вопросы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10.Планомерное обогащение жизненного опыта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11.Совместные (обучающие) игры педагога с детьми,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12.Своевременное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предметно-игровой среды с учетом обогащающегося жизненного и игрового опыта детей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13.Активизирующее общение взрослого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404453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7344816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4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936" y1="29268" x2="33936" y2="29268"/>
                        <a14:foregroundMark x1="48085" y1="86585" x2="48085" y2="8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953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6926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91519" y="343182"/>
            <a:ext cx="6120680" cy="1499248"/>
          </a:xfrm>
          <a:prstGeom prst="ellipse">
            <a:avLst/>
          </a:prstGeom>
          <a:solidFill>
            <a:schemeClr val="accent1"/>
          </a:solidFill>
          <a:ln w="0">
            <a:solidFill>
              <a:srgbClr val="9A3D0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000" b="1" dirty="0" smtClean="0"/>
              <a:t>Задача </a:t>
            </a:r>
            <a:r>
              <a:rPr lang="ru-RU" sz="2000" b="1" dirty="0"/>
              <a:t>современной системы образования</a:t>
            </a:r>
            <a:r>
              <a:rPr lang="ru-RU" sz="2000" dirty="0"/>
              <a:t> – создание условий для раскрытия потенциала каждого </a:t>
            </a:r>
            <a:r>
              <a:rPr lang="ru-RU" sz="2000" dirty="0" smtClean="0"/>
              <a:t>ребёнка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259632" y="1926124"/>
            <a:ext cx="6552728" cy="1878786"/>
          </a:xfrm>
          <a:prstGeom prst="ellipse">
            <a:avLst/>
          </a:prstGeom>
          <a:solidFill>
            <a:schemeClr val="accent1"/>
          </a:solidFill>
          <a:ln w="0">
            <a:solidFill>
              <a:srgbClr val="9A3D0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000" b="1" dirty="0"/>
              <a:t>Социальная компетентность ребенка дошкольного возраста</a:t>
            </a:r>
            <a:r>
              <a:rPr lang="ru-RU" sz="2000" dirty="0"/>
              <a:t> – одна из главных ступеней подготовки его к жизни в обществе, семье, </a:t>
            </a:r>
            <a:r>
              <a:rPr lang="ru-RU" sz="2000" dirty="0" smtClean="0"/>
              <a:t>коллективе </a:t>
            </a:r>
            <a:endParaRPr lang="ru-RU" sz="2000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246" y="4005064"/>
            <a:ext cx="7737226" cy="25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285" y="397562"/>
            <a:ext cx="81003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 1 «Общие положения (п.1.4.) принцип «Поддержка инициативы детей в различных видах деятельности» выделен в качестве одного из основных принципов дошкольного 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II «Требования к структуре образовательной программы дошкольного образования и её объёму» (пункт 2.11.2) указывается, что «в содержательном разделе Программы должны быть представлены … способы и направления поддержки детской инициативы». В разделе III «Требования к условиям реализации основной образовательной программы дошкольного образования» (пункт 3.2.1.) в качестве одного из психолого-педагогических условий, которые должны быть обеспечены для успешной реализации Программы, вновь называется «поддержка инициативы и самостоятельности детей в специфических для них видах деятельности».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IV «Требования к результатам освоения основной образовательной программы дошкольного образования» (пункт 4.6): «Ребенок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др., способен выбирать себе род занятий, участников по совместной деятельности».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611" y="6614649"/>
            <a:ext cx="5574926" cy="4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4108" y="421854"/>
            <a:ext cx="3033931" cy="6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43608" y="1053340"/>
            <a:ext cx="457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поддержки детской инициативы педагог должен учитывать следующие условия (ФОП ДО п.25.4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19497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к окружающему миру;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Поддерживать, одобрять, хвалить за проявление детской инициативы в течение всего дня;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Создавать условия для развития произвольности в деятельности;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Поощрять и поддерживать желание детей получить результат деятельности;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Внимательно наблюдать за процессом самостоятельной деятельности детей;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 у детей чувство гордости и радости от успешных самостоятельных действий, подчеркивать рост возможностей и достижений каждого ребёнка.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5406480"/>
            <a:ext cx="5121975" cy="141565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480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4880" y="179280"/>
            <a:ext cx="5796360" cy="911880"/>
          </a:xfrm>
          <a:prstGeom prst="rect">
            <a:avLst/>
          </a:prstGeom>
          <a:solidFill>
            <a:schemeClr val="accent1"/>
          </a:solidFill>
          <a:ln w="0">
            <a:solidFill>
              <a:srgbClr val="9A3D0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000" b="1" dirty="0"/>
              <a:t>Способы и приемы поддержки детской инициативы </a:t>
            </a:r>
            <a:r>
              <a:rPr lang="ru-RU" sz="2000" b="1" dirty="0" smtClean="0"/>
              <a:t>(ФОП п.25.8</a:t>
            </a:r>
            <a:r>
              <a:rPr lang="ru-RU" sz="2000" b="1" dirty="0"/>
              <a:t>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268760"/>
            <a:ext cx="3423468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Не следует сразу помогать ребёнку, если он испытывает затруднения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268760"/>
            <a:ext cx="402263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У ребёнка всегда должна быть возможность самостоятельного решения поставленных задач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5946" y="3272652"/>
            <a:ext cx="248354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Создание творческих ситуаций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490" y="3050893"/>
            <a:ext cx="2473052" cy="150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2200" y="3158380"/>
            <a:ext cx="207317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Особое внимание обогащению РППС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5946" y="5043043"/>
            <a:ext cx="332711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Особое внимание педагог уделяет общению с ребёнком в период проявления кризиса семи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17758" y="4600174"/>
            <a:ext cx="3420888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Акцент на освоении ребёнком в разных видах деятельности универсальных умений организации своей деятельности и формировании у него основ целеполагания</a:t>
            </a:r>
          </a:p>
        </p:txBody>
      </p:sp>
    </p:spTree>
    <p:extLst>
      <p:ext uri="{BB962C8B-B14F-4D97-AF65-F5344CB8AC3E}">
        <p14:creationId xmlns:p14="http://schemas.microsoft.com/office/powerpoint/2010/main" val="202070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81" y="4046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Инициативность и самостоятельность ребенка как целевой ориентир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398" y="5396203"/>
            <a:ext cx="2016224" cy="10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325" y="777056"/>
            <a:ext cx="1489110" cy="1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0" b="100000" l="10000" r="90000">
                        <a14:foregroundMark x1="37250" y1="62400" x2="37250" y2="62400"/>
                        <a14:foregroundMark x1="50083" y1="56000" x2="50083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296964"/>
            <a:ext cx="2246053" cy="11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4" b="970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771" y="5248393"/>
            <a:ext cx="1896819" cy="12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2641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7" y="1184852"/>
            <a:ext cx="6264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необходимо сформулировать, поскольку каждый уровень образования, как и всякий процесс, должен иметь определенный результат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313725"/>
            <a:ext cx="6488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Жестко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качества, знания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или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6-7-летних детей совершенно невозможно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542638"/>
            <a:ext cx="7416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Федеральном законе от 29.12.2012 № 273-ФЗ (ред. от 13.07.2015) «Об образовании в Российской Федерации», зафиксировано положение о том, что результаты дошкольного образования «не являются основой объективной оценки соответствия установленным требованиям образовательной деятельности и подготовки воспитанников»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73369" y="1521611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70281" y="2533074"/>
            <a:ext cx="3922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970281" y="4281302"/>
            <a:ext cx="505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7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620688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самостоятельность и инициативность – основа развития ребёнка дошкольного возраста.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005683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 – это социальные и психологические характеристики ребёнка на этапе завершения дошкольного образования, среди которых выделяется инициативность и самостоятельность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221238"/>
            <a:ext cx="7137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– 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676" y="4581128"/>
            <a:ext cx="702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– частный случай самостоятельности, стремление к инициативе, изменение форм деятельности или уклада жизни. Это мотивационное качество, рассматривается и как волевая характеристика поведения человека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115616" y="2605847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115616" y="3821402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115616" y="5104784"/>
            <a:ext cx="540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2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Инициативный ребенок дошкольного возраста – что это значит?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136339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 (3–5 лет) инициативность проявляется в выборе тематики игр, в постановке и разрешении новых игровых проблемных ситуаций, в вопросах и предложениях, с которыми ребенок обращается к взрослому и сверстникам, в организации и осуществлении самостоятельной продуктивной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890665"/>
            <a:ext cx="6920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(5–7 лет), инициативность проявляется во всех видах деятельности ребенка – общении, продуктивной деятельности, игре, экспериментировании и др</a:t>
            </a:r>
            <a:r>
              <a:rPr lang="ru-RU" dirty="0"/>
              <a:t>.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4813995"/>
            <a:ext cx="6480721" cy="16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115616" y="2276872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115616" y="414908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8419"/>
            <a:ext cx="7078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315" y="1104178"/>
            <a:ext cx="7418117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1128" y="14847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27784" y="3907904"/>
            <a:ext cx="40111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ЭТАП- ФОРМИРОВАНИЕ УМЕНИЙ </a:t>
            </a:r>
          </a:p>
        </p:txBody>
      </p:sp>
      <p:sp>
        <p:nvSpPr>
          <p:cNvPr id="8" name="Овал 7"/>
          <p:cNvSpPr/>
          <p:nvPr/>
        </p:nvSpPr>
        <p:spPr>
          <a:xfrm>
            <a:off x="921129" y="4941168"/>
            <a:ext cx="3726649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ЭТАП- ПРИМЕНЕНИЕ УМЕНИЯ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4742194" y="4941168"/>
            <a:ext cx="3982319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 ЭТАП- ТВОРЧЕСКОЕ ПРИМЕНЕНИЕ УМЕНИЯ В НОВОЙ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93117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933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детский сад комбинированного вида № 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4</dc:title>
  <dc:creator>kodol</dc:creator>
  <cp:lastModifiedBy>ДОУ 4.1</cp:lastModifiedBy>
  <cp:revision>25</cp:revision>
  <dcterms:created xsi:type="dcterms:W3CDTF">2024-10-16T12:27:22Z</dcterms:created>
  <dcterms:modified xsi:type="dcterms:W3CDTF">2024-11-09T08:16:19Z</dcterms:modified>
</cp:coreProperties>
</file>