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3548608"/>
            <a:ext cx="3992488" cy="3120752"/>
          </a:xfrm>
        </p:spPr>
        <p:txBody>
          <a:bodyPr>
            <a:noAutofit/>
          </a:bodyPr>
          <a:lstStyle/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Подготовила:</a:t>
            </a:r>
          </a:p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Студентка группы 41СА</a:t>
            </a:r>
          </a:p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ГБПОУ </a:t>
            </a:r>
            <a:r>
              <a:rPr lang="ru-RU" sz="2500" dirty="0" smtClean="0">
                <a:solidFill>
                  <a:schemeClr val="tx1"/>
                </a:solidFill>
              </a:rPr>
              <a:t>ГК</a:t>
            </a:r>
          </a:p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Шевченко </a:t>
            </a:r>
            <a:r>
              <a:rPr lang="ru-RU" sz="2500" dirty="0" smtClean="0">
                <a:solidFill>
                  <a:schemeClr val="tx1"/>
                </a:solidFill>
              </a:rPr>
              <a:t>Елена</a:t>
            </a:r>
          </a:p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Руководитель:</a:t>
            </a:r>
          </a:p>
          <a:p>
            <a:pPr algn="r"/>
            <a:r>
              <a:rPr lang="ru-RU" sz="2500" dirty="0" smtClean="0">
                <a:solidFill>
                  <a:schemeClr val="tx1"/>
                </a:solidFill>
              </a:rPr>
              <a:t>Савина Светлана Васильевна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098166" cy="637270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856984" cy="1368152"/>
          </a:xfrm>
        </p:spPr>
        <p:txBody>
          <a:bodyPr>
            <a:noAutofit/>
          </a:bodyPr>
          <a:lstStyle/>
          <a:p>
            <a:pPr algn="r"/>
            <a:r>
              <a:rPr lang="ru-RU" sz="4800" dirty="0" smtClean="0">
                <a:solidFill>
                  <a:schemeClr val="bg1"/>
                </a:solidFill>
                <a:latin typeface="Bookman Old Style" pitchFamily="18" charset="0"/>
                <a:ea typeface="Artifakt Element" pitchFamily="34" charset="-52"/>
                <a:cs typeface="Arial" pitchFamily="34" charset="0"/>
              </a:rPr>
              <a:t>Современные фасадные системы</a:t>
            </a:r>
            <a:endParaRPr lang="ru-RU" sz="4800" dirty="0">
              <a:solidFill>
                <a:schemeClr val="bg1"/>
              </a:solidFill>
              <a:latin typeface="Bookman Old Style" pitchFamily="18" charset="0"/>
              <a:ea typeface="Artifakt Element" pitchFamily="34" charset="-52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1484784"/>
            <a:ext cx="5292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dirty="0" smtClean="0">
                <a:solidFill>
                  <a:schemeClr val="bg1"/>
                </a:solidFill>
                <a:latin typeface="Bookman Old Style" pitchFamily="18" charset="0"/>
              </a:rPr>
              <a:t>м</a:t>
            </a:r>
            <a:r>
              <a:rPr lang="ru-RU" sz="4800" dirty="0" smtClean="0">
                <a:solidFill>
                  <a:schemeClr val="bg1"/>
                </a:solidFill>
                <a:latin typeface="Bookman Old Style" pitchFamily="18" charset="0"/>
              </a:rPr>
              <a:t>ногоэтажных</a:t>
            </a:r>
          </a:p>
          <a:p>
            <a:pPr algn="r"/>
            <a:r>
              <a:rPr lang="ru-RU" sz="4800" dirty="0" smtClean="0">
                <a:solidFill>
                  <a:schemeClr val="bg1"/>
                </a:solidFill>
                <a:latin typeface="Bookman Old Style" pitchFamily="18" charset="0"/>
              </a:rPr>
              <a:t>зданий</a:t>
            </a:r>
            <a:endParaRPr lang="ru-RU" sz="4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6632"/>
            <a:ext cx="4161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Алюминиевый каркас</a:t>
            </a: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764704"/>
            <a:ext cx="5076564" cy="33843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052736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Особенности</a:t>
            </a:r>
            <a:r>
              <a:rPr lang="ru-RU" sz="2000" dirty="0" smtClean="0"/>
              <a:t>: Алюминиевые каркасы легкие, прочные и долговечные. Обычно представляют конструкцию из алюминиевых профилей, которые крепятся к основной стене здания.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365104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Недостатки: </a:t>
            </a:r>
            <a:r>
              <a:rPr lang="ru-RU" sz="2000" dirty="0" smtClean="0"/>
              <a:t>В некоторых случаях алюминиевые каркасы более дорогостоящие по сравнению с другими вариантами. Они также имеют ограниченную теплоизоляцию, требующую дополнительных мер для обеспечения </a:t>
            </a:r>
            <a:r>
              <a:rPr lang="ru-RU" sz="2000" dirty="0" err="1" smtClean="0"/>
              <a:t>энергоэффективности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861048"/>
            <a:ext cx="47525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Преимущества</a:t>
            </a:r>
            <a:r>
              <a:rPr lang="ru-RU" sz="2000" dirty="0" smtClean="0"/>
              <a:t>: Алюминиевые каркасы устойчивы к коррозии, что делает их подходящими для эксплуатации в различных климатических условиях. Они также обеспечивают простоту и скорость монтажа и имеют эстетическую привлекательность благодаря различным отделкам и цветам.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340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Стальной каркас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861048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Особенности: </a:t>
            </a:r>
            <a:r>
              <a:rPr lang="ru-RU" sz="2000" dirty="0" smtClean="0"/>
              <a:t>Стальные каркасы представляют конструкцию из стальных профилей, обычно сваренных или болтовых. Обладают высокой прочностью и стабильностью.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Преимущества: </a:t>
            </a:r>
            <a:r>
              <a:rPr lang="ru-RU" sz="2000" dirty="0" smtClean="0"/>
              <a:t>Стальные каркасы характерны высокой надежностью и стойкостью к механическим нагрузкам. Используются для создания сложных и нестандартных архитектурных форм. Также обычно имеют хорошую огнестойкость.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836712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Недостатки: </a:t>
            </a:r>
            <a:r>
              <a:rPr lang="ru-RU" sz="2000" dirty="0" smtClean="0"/>
              <a:t>Сталь подвержена коррозии, поэтому требуется обеспечить соответствующую защиту от ржавчины. Также стальные каркасы более тяжелые в сравнении с другими вариантами.</a:t>
            </a:r>
            <a:endParaRPr lang="ru-RU" sz="2000" dirty="0"/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600234" cy="326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60648"/>
            <a:ext cx="385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Деревянный каркас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Преимущества: </a:t>
            </a:r>
            <a:r>
              <a:rPr lang="ru-RU" sz="2000" dirty="0" smtClean="0"/>
              <a:t>Деревянные каркасы обладают природной теплоизоляцией и экологической дружественностью. Обеспечивают естественную эстетику и используются для создания теплой и уютной атмосферы.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20480" y="8367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Недостатки: </a:t>
            </a:r>
            <a:r>
              <a:rPr lang="ru-RU" sz="2000" dirty="0" smtClean="0"/>
              <a:t>Деревянные каркасы требуют регулярного обслуживания и защиты от влаги и насекомых. Они менее устойчивы к огню и механическим нагрузкам по сравнению с другими вариантами.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861048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Особенности: </a:t>
            </a:r>
            <a:r>
              <a:rPr lang="ru-RU" sz="2000" dirty="0" smtClean="0"/>
              <a:t>Деревянные каркасы изготавливаются из натурального дерева или инженерной древесины, обработанной для повышения прочности и стойкости к внешним воздействиям.</a:t>
            </a:r>
          </a:p>
        </p:txBody>
      </p:sp>
      <p:pic>
        <p:nvPicPr>
          <p:cNvPr id="31748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80928"/>
            <a:ext cx="453650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6"/>
            <a:ext cx="391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Клинкерная плитка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1472" y="1124744"/>
            <a:ext cx="475252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Облицовка производится из глины, которая при обжиге обретает высочайшую плотность, прочность.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Важно:</a:t>
            </a:r>
            <a:r>
              <a:rPr lang="ru-RU" sz="2200" dirty="0" smtClean="0"/>
              <a:t> Особенности вентилируемого фасада из клинкера — водонепроницаемость, отсутствие выгорания, сохранение цвета на протяжении всего срока службы.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Фасад из клинкерной плитки прослужит до 80−100 лет. Его недостатки — дороговизна, большой вес, риск повреждения при ударе.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https://optim.tildacdn.com/tild6638-3066-4130-a439-313632616664/-/resize/720x/-/format/webp/_1___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427984" cy="44279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116632"/>
            <a:ext cx="6561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Разновидности наружных панелей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88640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Металлокассеты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799288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Материал изготавливается из оцинковки с полимерным покрытием и представляет собой небольшие конструкции с краями, загнутыми под прямым углом. Преимущества вентилируемого фасада из металлических кассет: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9698" name="Picture 2" descr="https://optim.tildacdn.com/tild6134-6665-4632-b161-623563366635/-/resize/720x/-/format/webp/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7" y="2235129"/>
            <a:ext cx="4320480" cy="45062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20486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dirty="0" smtClean="0"/>
              <a:t> пожарная безопасность;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привлекательность;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экономичность;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обширная цветовая гамма.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29309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/>
              <a:t>Подобный НВФ выглядит довольно скромно, </a:t>
            </a:r>
            <a:r>
              <a:rPr lang="ru-RU" sz="2200" dirty="0" err="1" smtClean="0"/>
              <a:t>аскетично</a:t>
            </a:r>
            <a:r>
              <a:rPr lang="ru-RU" sz="2200" dirty="0" smtClean="0"/>
              <a:t>, поэтому чаще всего используется для облицовки промышленных, административных зданий.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202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  <a:ea typeface="Artifakt Element" pitchFamily="34" charset="-52"/>
              </a:rPr>
              <a:t>Керамика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  <a:ea typeface="Artifakt Element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383734"/>
            <a:ext cx="435597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Объемная керамика производится на основе глины путем прессования и обжига. Керамические панели прочные, стойкие к действию атмосферных факторов, влиянию ультрафиолета, механическим повреждениям. Они дают отличный уровень теплоизоляции, звукоизоляции, выглядят стильно и современно. Недостатки — высокая цена, дополнительная весовая нагрузка на стены.</a:t>
            </a:r>
            <a:endParaRPr lang="ru-RU" sz="2200" dirty="0"/>
          </a:p>
        </p:txBody>
      </p:sp>
      <p:pic>
        <p:nvPicPr>
          <p:cNvPr id="28674" name="Picture 2" descr="https://optim.tildacdn.com/tild3132-6662-4738-b839-323831303633/-/resize/720x/-/format/webp/_2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332656"/>
            <a:ext cx="3844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Стеклофибробетон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33212"/>
            <a:ext cx="42484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Материал на базе бетона и стекловолокна для армирования очень прочен, не трескается при ударах, не царапается. В ходе производства в панели из </a:t>
            </a:r>
            <a:r>
              <a:rPr lang="ru-RU" sz="2200" dirty="0" err="1" smtClean="0"/>
              <a:t>стеклофибробетона</a:t>
            </a:r>
            <a:r>
              <a:rPr lang="ru-RU" sz="2200" dirty="0" smtClean="0"/>
              <a:t> сразу закладываются специальные приспособления для крепления на каркас </a:t>
            </a:r>
            <a:r>
              <a:rPr lang="ru-RU" sz="2200" dirty="0" err="1" smtClean="0"/>
              <a:t>вентфасада</a:t>
            </a:r>
            <a:r>
              <a:rPr lang="ru-RU" sz="2200" dirty="0" smtClean="0"/>
              <a:t>, что облегчает монтаж. Варианты дизайна плит ограничены и подходят не для каждого архитектурного стиля.</a:t>
            </a:r>
            <a:endParaRPr lang="ru-RU" sz="2200" dirty="0"/>
          </a:p>
        </p:txBody>
      </p:sp>
      <p:pic>
        <p:nvPicPr>
          <p:cNvPr id="27650" name="Picture 2" descr="https://optim.tildacdn.com/tild3663-3331-4236-b665-386164393035/-/resize/720x/-/format/webp/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556792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Натуральный и искусственный камень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Природное сырье для облицовки домов дорогостоящее, сложное в работе, но эти минусы окупаются потрясающим внешним видом стен. Мрамор, гранит, травертин долговечные, прочные, не подвержены деформации и могут столетиями не требовать ремонта. Для крепления придется использовать специальные шины для удержания такой тяжелой отделки.</a:t>
            </a:r>
            <a:endParaRPr lang="ru-RU" sz="2000" dirty="0"/>
          </a:p>
        </p:txBody>
      </p:sp>
      <p:pic>
        <p:nvPicPr>
          <p:cNvPr id="26626" name="Picture 2" descr="https://optim.tildacdn.com/tild6462-6265-4332-b661-373361393938/-/resize/720x/-/format/webp/_5___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96144"/>
            <a:ext cx="4437112" cy="44371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3717032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Композитный материал, сделанный из каменной крошки и полимерных смол, намного легче натурального камня, но тоже эстетичен. Он имитирует природное сырье, а за счет армирования стальной или стекловолоконной фиброй становится еще прочнее. Такое покрытие считается антивандальным и абсолютно непроницаемым для влаги. Минус — высокая цена.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4814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Фиброцементные</a:t>
            </a:r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 плиты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429309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/>
              <a:t>Недостаток качественных </a:t>
            </a:r>
            <a:r>
              <a:rPr lang="ru-RU" sz="2200" dirty="0" err="1" smtClean="0"/>
              <a:t>фиброцементных</a:t>
            </a:r>
            <a:r>
              <a:rPr lang="ru-RU" sz="2200" dirty="0" smtClean="0"/>
              <a:t> плит — высокая цена, а также тяжесть, создание дополнительной нагрузки на стены.</a:t>
            </a:r>
            <a:endParaRPr lang="ru-RU" sz="2200" dirty="0"/>
          </a:p>
        </p:txBody>
      </p:sp>
      <p:pic>
        <p:nvPicPr>
          <p:cNvPr id="24578" name="Picture 2" descr="https://optim.tildacdn.com/tild3063-6365-4761-b765-663066333233/-/resize/720x/-/format/webp/_5_1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9" y="1772816"/>
            <a:ext cx="4751437" cy="4824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Листы этого материала содержат цемент, минеральные наполнители, армирующие волокна. Их преимущества: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628800"/>
            <a:ext cx="4320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dirty="0" smtClean="0"/>
              <a:t> негорючесть и прочность;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стойкость к атмосферным факторам;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морозостойкость;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имитация природных материалов.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76672"/>
            <a:ext cx="2193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Терракота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00808"/>
            <a:ext cx="44644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Керамическая плитка из особой глины после обжига может обретать интересную фактуру — быть гладкой, зернистой, частично отполированной. Материал </a:t>
            </a:r>
            <a:r>
              <a:rPr lang="ru-RU" sz="2200" dirty="0" err="1" smtClean="0"/>
              <a:t>пожаробезопасный</a:t>
            </a:r>
            <a:r>
              <a:rPr lang="ru-RU" sz="2200" dirty="0" smtClean="0"/>
              <a:t>, красивый, не портится от морозов, жары, солнца, не пропускает воду, склонен к самоочищению. Срок службы — более 100 лет, минус — высокая стоимость.</a:t>
            </a:r>
            <a:endParaRPr lang="ru-RU" sz="2200" dirty="0"/>
          </a:p>
        </p:txBody>
      </p:sp>
      <p:pic>
        <p:nvPicPr>
          <p:cNvPr id="23554" name="Picture 2" descr="https://optim.tildacdn.com/tild6434-6234-4435-b965-306264633364/-/resize/720x/-/format/webp/_2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/>
              <a:t>Многоэтажные здания — это основной тип зданий при застройке городов и поселков городского типа. В зависимости от административного значения и населенности городов предельная этажность зданий различна. В крупных республиканских центрах она может составлять до 25 … 30 этажей — для жилых зданий и выше 30 — для административных.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4149080"/>
            <a:ext cx="4139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Наиболее общие требования к многоэтажным зданиям всех типов — </a:t>
            </a:r>
            <a:r>
              <a:rPr lang="ru-RU" sz="2400" i="1" dirty="0" smtClean="0"/>
              <a:t>обеспечение огнестойкости и долговечности</a:t>
            </a:r>
            <a:r>
              <a:rPr lang="ru-RU" sz="2400" dirty="0" smtClean="0"/>
              <a:t> конструкций. </a:t>
            </a:r>
            <a:endParaRPr lang="ru-RU" sz="2400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375169" cy="3456384"/>
          </a:xfrm>
          <a:prstGeom prst="rect">
            <a:avLst/>
          </a:prstGeom>
          <a:noFill/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765357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48680"/>
            <a:ext cx="2896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Керамогранит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700808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err="1" smtClean="0"/>
              <a:t>Керамогранит</a:t>
            </a:r>
            <a:r>
              <a:rPr lang="ru-RU" sz="2200" dirty="0" smtClean="0"/>
              <a:t> также производится из глины и кварцевого песка, а после обжигается в печи. </a:t>
            </a:r>
            <a:r>
              <a:rPr lang="ru-RU" sz="2200" dirty="0" err="1" smtClean="0"/>
              <a:t>Керамогранитная</a:t>
            </a:r>
            <a:r>
              <a:rPr lang="ru-RU" sz="2200" dirty="0" smtClean="0"/>
              <a:t> плитка обладает всеми достоинствами керамики, при этом еще более прочная, не царапается, может иметь разнообразную поверхность. Такие вентилируемые фасады довольно тяжелые и не подходят для ветхих стен.</a:t>
            </a:r>
            <a:endParaRPr lang="ru-RU" sz="2200" dirty="0"/>
          </a:p>
        </p:txBody>
      </p:sp>
      <p:pic>
        <p:nvPicPr>
          <p:cNvPr id="33794" name="Picture 2" descr="https://optim.tildacdn.com/tild3266-6235-4739-b833-353131653435/-/resize/720x/-/format/webp/_3___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52839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Композитные панели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4034" name="Picture 2" descr="https://optim.tildacdn.com/tild6634-6538-4434-b033-323466303735/-/resize/720x/-/format/webp/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20667"/>
            <a:ext cx="4176464" cy="390467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91394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Многослойная структура </a:t>
            </a:r>
            <a:r>
              <a:rPr lang="ru-RU" sz="2200" dirty="0" err="1" smtClean="0"/>
              <a:t>алюмокомпозитных</a:t>
            </a:r>
            <a:r>
              <a:rPr lang="ru-RU" sz="2200" dirty="0" smtClean="0"/>
              <a:t> панелей позволяем им легко переносить атмосферное воздействие, не бояться солнца и ветра, защищать стены от осадков.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6084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Важно:</a:t>
            </a:r>
            <a:r>
              <a:rPr lang="ru-RU" sz="2200" dirty="0" smtClean="0"/>
              <a:t> Некоторые виды материала выполнены на основе полимерного сырья и стали — они еще более прочные и долговечные.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57301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/>
              <a:t>Оформление </a:t>
            </a:r>
            <a:r>
              <a:rPr lang="ru-RU" sz="2200" dirty="0" err="1" smtClean="0"/>
              <a:t>вентфасада</a:t>
            </a:r>
            <a:r>
              <a:rPr lang="ru-RU" sz="2200" dirty="0" smtClean="0"/>
              <a:t> композитными панелями — отличная идея для получения самых сложных композиций и оригинальных дизайнерских решений. Минус — слабый показатель теплоизоляции, потребность в качественном утеплителе.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855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chemeClr val="bg1"/>
                </a:solidFill>
                <a:latin typeface="Bookman Old Style" pitchFamily="18" charset="0"/>
              </a:rPr>
              <a:t>Ламинат</a:t>
            </a:r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 высокого давления (</a:t>
            </a:r>
            <a:r>
              <a:rPr lang="en-US" sz="2800" i="1" dirty="0" smtClean="0">
                <a:solidFill>
                  <a:schemeClr val="bg1"/>
                </a:solidFill>
                <a:latin typeface="Bookman Old Style" pitchFamily="18" charset="0"/>
              </a:rPr>
              <a:t>HPL-</a:t>
            </a:r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панели)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484784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/>
              <a:t>Листы пластика высокого давления — современный композитный материал, который не боится дождя и снега, не страдает от выгорания, не продувается ветром, не царапается, является </a:t>
            </a:r>
            <a:r>
              <a:rPr lang="ru-RU" sz="2200" dirty="0" err="1" smtClean="0"/>
              <a:t>экологичным</a:t>
            </a:r>
            <a:r>
              <a:rPr lang="ru-RU" sz="2200" dirty="0" smtClean="0"/>
              <a:t> и обладает антивандальными свойствами. Малый вес позволяет выпускать крупноформатные панели и быстро оформлять огромные здания. Минус — высокая цена.</a:t>
            </a:r>
            <a:endParaRPr lang="ru-RU" sz="2200" dirty="0"/>
          </a:p>
        </p:txBody>
      </p:sp>
      <p:pic>
        <p:nvPicPr>
          <p:cNvPr id="43010" name="Picture 2" descr="https://optim.tildacdn.com/tild6564-3333-4563-b966-653063386466/-/resize/720x/-/format/webp/_3_1_HPL_-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412776"/>
            <a:ext cx="475252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746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Преимущества вентилируемых фасадов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6712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Плюсы и минусы технологии вентилируемого фасада стоит тщательно изучить перед его установкой. Важнейшее достоинство — универсальность: проектирование вентилируемых фасадов возможно на любых уже построенных зданиях, в том числе — для их реконструкции, смены дизайна, оформления ветхих стен. Типы применяемых материалов разнообразны, всегда есть возможность выбрать подходящий по цене, дизайну. Прочие плюсы установки систем вентилируемых фасадов таковы: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45224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Минус монтажа навесных вентилируемых фасадов заключается в сложности проведения самостоятельных замеров и дороговизне ряда материалов для внешней облицовки.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068960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 надежная теплоизоляция, значительное сокращение потерь тепла;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снижение интенсивности нагрева дома в жару;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err="1" smtClean="0"/>
              <a:t>шумоизоляция</a:t>
            </a:r>
            <a:r>
              <a:rPr lang="ru-RU" sz="2000" dirty="0" smtClean="0"/>
              <a:t> — уменьшение проникновения звуков в жилье;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защита стен от атмосферной влаги, загрязнений;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легкость технологии, сборка наподобие конструктора;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повышение срока эксплуатации здания;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снижение риска возникновения пожара.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Технология монтажа вентилируемого фасада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0364"/>
            <a:ext cx="903649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При описании технологии вентилируемого навесного фасада учитывают главное: правила монтажа, размеры вентиляционных зазоров, последовательность слоев должны соблюдать строго, без нарушений. В ином случае есть риск намокания, повреждения теплоизолятора, ухудшения проветривания здания.</a:t>
            </a:r>
          </a:p>
          <a:p>
            <a:r>
              <a:rPr lang="ru-RU" sz="2000" b="1" dirty="0" smtClean="0"/>
              <a:t>Монтаж кронштейнов</a:t>
            </a:r>
          </a:p>
          <a:p>
            <a:r>
              <a:rPr lang="ru-RU" sz="2000" dirty="0" smtClean="0"/>
              <a:t>Перед тем, как делают надежный вентилируемый фасад, производят разметку стен под кронштейны для каркаса. С помощью уровня и измерительных приборов намечают точки крепления несущих и опорных кронштейнов. Особенно тщательно выверяют нижнюю линию установки и крайние боковые (вертикальные) линии. Всю партию крепежных анкеров проверяют на отрывание особым домкратом с захватом.</a:t>
            </a:r>
          </a:p>
          <a:p>
            <a:r>
              <a:rPr lang="ru-RU" sz="2000" b="1" dirty="0" smtClean="0"/>
              <a:t>Виды крепления к зданию</a:t>
            </a:r>
          </a:p>
          <a:p>
            <a:r>
              <a:rPr lang="ru-RU" sz="2000" dirty="0" smtClean="0"/>
              <a:t>Между технологиями крепления подсистемы к дому есть разница. Проще всего закрепить кронштейны непосредственно на стене. Методика подходит для кирпичной, бетонной и других полнотелых поверхностей. Для блочных, пенобетонных стен, </a:t>
            </a:r>
            <a:r>
              <a:rPr lang="ru-RU" sz="2000" dirty="0" err="1" smtClean="0"/>
              <a:t>сэндвич-панелей</a:t>
            </a:r>
            <a:r>
              <a:rPr lang="ru-RU" sz="2000" dirty="0" smtClean="0"/>
              <a:t> элементы конструкции навесного вентилируемого фасада ставятся в межэтажные перекрытия. В намеченных точках бурятся отверстия, монтируются </a:t>
            </a:r>
            <a:r>
              <a:rPr lang="ru-RU" sz="2000" dirty="0" err="1" smtClean="0"/>
              <a:t>паронитовые</a:t>
            </a:r>
            <a:r>
              <a:rPr lang="ru-RU" sz="2000" dirty="0" smtClean="0"/>
              <a:t> прокладки, затем на анкерные дюбели устанавливаются кронштейны с шагом в 70−80 см.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Утепление дома снаружи</a:t>
            </a:r>
          </a:p>
          <a:p>
            <a:r>
              <a:rPr lang="ru-RU" sz="2000" dirty="0" smtClean="0"/>
              <a:t>Для снижения </a:t>
            </a:r>
            <a:r>
              <a:rPr lang="ru-RU" sz="2000" dirty="0" err="1" smtClean="0"/>
              <a:t>теплопотерь</a:t>
            </a:r>
            <a:r>
              <a:rPr lang="ru-RU" sz="2000" dirty="0" smtClean="0"/>
              <a:t> при устройстве вентилируемого фасада применяется утеплитель под облицовку. Чаще всего используется каменная вата — она огнестойкая, не страдает от воздействия агрессивных сред, </a:t>
            </a:r>
            <a:r>
              <a:rPr lang="ru-RU" sz="2000" dirty="0" err="1" smtClean="0"/>
              <a:t>экологичная</a:t>
            </a:r>
            <a:r>
              <a:rPr lang="ru-RU" sz="2000" dirty="0" smtClean="0"/>
              <a:t>, недорогая.</a:t>
            </a:r>
            <a:endParaRPr lang="ru-RU" sz="2000" b="1" dirty="0" smtClean="0"/>
          </a:p>
          <a:p>
            <a:r>
              <a:rPr lang="ru-RU" sz="2000" b="1" dirty="0" smtClean="0"/>
              <a:t>Важно:</a:t>
            </a:r>
            <a:r>
              <a:rPr lang="ru-RU" sz="2000" dirty="0" smtClean="0"/>
              <a:t> Теплоизолятор прикрепляется фасадными тарельчатыми </a:t>
            </a:r>
            <a:r>
              <a:rPr lang="ru-RU" sz="2000" dirty="0" err="1" smtClean="0"/>
              <a:t>кляймерами</a:t>
            </a:r>
            <a:r>
              <a:rPr lang="ru-RU" sz="2000" dirty="0" smtClean="0"/>
              <a:t> с плотным подгоном между полосами и слоями.</a:t>
            </a:r>
            <a:br>
              <a:rPr lang="ru-RU" sz="2000" dirty="0" smtClean="0"/>
            </a:br>
            <a:r>
              <a:rPr lang="ru-RU" sz="2000" dirty="0" smtClean="0"/>
              <a:t>Каждую плиту утеплителя при монтаже вентилируемого фасада закрепляют минимум пятью дюбелями. Наиболее плотно материал прижимают в области дверей, оконных откосов.</a:t>
            </a:r>
          </a:p>
          <a:p>
            <a:r>
              <a:rPr lang="ru-RU" sz="2000" b="1" dirty="0" smtClean="0"/>
              <a:t>Устройство мембраны и удлинителей</a:t>
            </a:r>
          </a:p>
          <a:p>
            <a:r>
              <a:rPr lang="ru-RU" sz="2000" dirty="0" smtClean="0"/>
              <a:t>Теплоизолятор при устройстве навесного фасада обязательно покрывают паропроницаемой мембранной пленкой для защиты от влаги и ветра. Полотна укладывают с </a:t>
            </a:r>
            <a:r>
              <a:rPr lang="ru-RU" sz="2000" dirty="0" err="1" smtClean="0"/>
              <a:t>нахлестом</a:t>
            </a:r>
            <a:r>
              <a:rPr lang="ru-RU" sz="2000" dirty="0" smtClean="0"/>
              <a:t> в 10 см, фиксируют скобами. После монтируют удлинители на кронштейны: они позволяют увеличить зазор между вентилируемым навесным фасадом до 2−5 см, что помогает выровнять стену здания.</a:t>
            </a:r>
          </a:p>
          <a:p>
            <a:r>
              <a:rPr lang="ru-RU" sz="2000" b="1" dirty="0" smtClean="0"/>
              <a:t>Установка подсистемы</a:t>
            </a:r>
          </a:p>
          <a:p>
            <a:r>
              <a:rPr lang="ru-RU" sz="2000" dirty="0" smtClean="0"/>
              <a:t>Облицовка для всех типов вентилируемых фасадов крепится на выбранную подсистему. Направляющие ставятся согласно указанной в инструкции схеме, фиксируются заклепками на несущих кронштейнах. Далее монтируется декоративная обшивка с оставлением вентиляционного зазора.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4482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Сложная конструкция выполняет несколько важных функций – визуально увеличивает площадь, обеспечивает свободный обзор, придает зданию невесомость и привлекательный внешний вид.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88640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Панорамное остекление фасадов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7890" name="AutoShape 2" descr="Панорамное остекление зд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Панорамное остекление зд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Панорамное остекление зда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6" name="Picture 8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068960"/>
            <a:ext cx="5642417" cy="35283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764704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При строительстве современных высотных зданий часто используются фасады из стекла. В многоэтажных домах бизнес- и </a:t>
            </a:r>
            <a:r>
              <a:rPr lang="ru-RU" sz="2000" dirty="0" err="1" smtClean="0"/>
              <a:t>премиум-класса</a:t>
            </a:r>
            <a:r>
              <a:rPr lang="ru-RU" sz="2000" dirty="0" smtClean="0"/>
              <a:t> особым спросом пользуется панорамное остекление фасадов строений.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068960"/>
            <a:ext cx="25922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Панорамное остекление, установленное с соблюдением технологии, сохраняет тепло в помещении зимой и защищает комнату от перегрева в летний период.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97230"/>
            <a:ext cx="66247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Панорамное остекление используется не только на фасадах. Его часто устанавливают на балконах и лоджиях. Основное преимущество стеклянных фасадов — высокая </a:t>
            </a:r>
            <a:r>
              <a:rPr lang="ru-RU" sz="2200" dirty="0" err="1" smtClean="0"/>
              <a:t>светопропускаемость</a:t>
            </a:r>
            <a:r>
              <a:rPr lang="ru-RU" sz="2200" dirty="0" smtClean="0"/>
              <a:t> стекол. За счет этого можно получить светлые, просторные помещения разного предназначения.</a:t>
            </a:r>
            <a:endParaRPr lang="ru-RU" sz="2200" dirty="0"/>
          </a:p>
        </p:txBody>
      </p:sp>
      <p:pic>
        <p:nvPicPr>
          <p:cNvPr id="36866" name="Picture 2" descr="панорамное остекление фаса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564904"/>
            <a:ext cx="7661193" cy="3995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805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Bookman Old Style" pitchFamily="18" charset="0"/>
              </a:rPr>
              <a:t>Виды фасадного остекления зданий</a:t>
            </a:r>
            <a:endParaRPr lang="ru-RU" sz="28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584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87879"/>
            <a:ext cx="6539012" cy="36814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052736"/>
            <a:ext cx="4608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При создании современных </a:t>
            </a:r>
            <a:r>
              <a:rPr lang="ru-RU" sz="2200" dirty="0" err="1" smtClean="0"/>
              <a:t>светопрозрачных</a:t>
            </a:r>
            <a:r>
              <a:rPr lang="ru-RU" sz="2200" dirty="0" smtClean="0"/>
              <a:t> фасадов и прочих архитектурных элементов строений могут применяться различные виды систем остекления: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панорамное;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структурное;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</a:t>
            </a:r>
            <a:r>
              <a:rPr lang="ru-RU" sz="2200" dirty="0" err="1" smtClean="0"/>
              <a:t>спайдерное</a:t>
            </a:r>
            <a:r>
              <a:rPr lang="ru-RU" sz="2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/>
              <a:t> стоечно-ригельная система.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/>
              <a:t>Популярное </a:t>
            </a:r>
            <a:r>
              <a:rPr lang="ru-RU" sz="2000" b="1" dirty="0" smtClean="0"/>
              <a:t>панорамное остекление </a:t>
            </a:r>
            <a:r>
              <a:rPr lang="ru-RU" sz="2000" dirty="0" smtClean="0"/>
              <a:t>— конструкция из стекол, расположенных на всю высоту помещения. Используемое стекло должно выдерживать значительные нагрузки, а при повреждении исключается возможность нанесения травм и вреда человеку.</a:t>
            </a:r>
          </a:p>
        </p:txBody>
      </p:sp>
      <p:pic>
        <p:nvPicPr>
          <p:cNvPr id="34820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3744416" cy="37444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635896" y="2924944"/>
            <a:ext cx="5364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Структурное остекление </a:t>
            </a:r>
            <a:r>
              <a:rPr lang="ru-RU" sz="2000" dirty="0" smtClean="0"/>
              <a:t>предполагает отсутствие профиля из алюминия на наружной стороне. Несущий элемент подобной системы остекления — это </a:t>
            </a:r>
            <a:r>
              <a:rPr lang="ru-RU" sz="2000" dirty="0" err="1" smtClean="0"/>
              <a:t>клей-герметик</a:t>
            </a:r>
            <a:r>
              <a:rPr lang="ru-RU" sz="2000" dirty="0" smtClean="0"/>
              <a:t> на силиконовой основе. Он не боится перепадов температур, ультрафиолетовых лучей и повышенной влажности. Силиконовый герметик удерживает внешнее стекло, а внутреннее крепится на профиль из алюминия. Структурное остекление позволяет создать монолитный фасад современного дизайна, без видимых прижимных элементов.</a:t>
            </a:r>
            <a:endParaRPr lang="ru-RU" sz="2000" dirty="0"/>
          </a:p>
        </p:txBody>
      </p:sp>
      <p:pic>
        <p:nvPicPr>
          <p:cNvPr id="34822" name="Picture 6" descr="Picture background"/>
          <p:cNvPicPr>
            <a:picLocks noChangeAspect="1" noChangeArrowheads="1"/>
          </p:cNvPicPr>
          <p:nvPr/>
        </p:nvPicPr>
        <p:blipFill>
          <a:blip r:embed="rId3" cstate="print"/>
          <a:srcRect t="15217" r="6522"/>
          <a:stretch>
            <a:fillRect/>
          </a:stretch>
        </p:blipFill>
        <p:spPr bwMode="auto">
          <a:xfrm>
            <a:off x="5292080" y="116632"/>
            <a:ext cx="331236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Проектирование многоэтажного жилого дома является более сложной задачей для архитектора, потому что ему приходится ориентироваться на большее количество будущих потребителей и создать комфортные условия для всех. На первый план выходят требования по пожарной безопасности, просчитываются и оцениваются все эвакуационные пути, устройство противопожарных простенков, зоны безопасности для </a:t>
            </a:r>
            <a:r>
              <a:rPr lang="ru-RU" sz="2000" dirty="0" err="1" smtClean="0"/>
              <a:t>маломобильных</a:t>
            </a:r>
            <a:r>
              <a:rPr lang="ru-RU" sz="2000" dirty="0" smtClean="0"/>
              <a:t> групп населения. Особую сложность в условиях существующей застройки представляют требования по инсоляции.</a:t>
            </a:r>
            <a:endParaRPr lang="ru-RU" sz="2000" dirty="0"/>
          </a:p>
        </p:txBody>
      </p:sp>
      <p:pic>
        <p:nvPicPr>
          <p:cNvPr id="1032" name="Picture 8" descr="Проект типового жилого дома. Автор24 — интернет-биржа студенческих раб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80928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072348"/>
            <a:ext cx="5076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Востребованное </a:t>
            </a:r>
            <a:r>
              <a:rPr lang="ru-RU" sz="2000" b="1" dirty="0" err="1" smtClean="0"/>
              <a:t>спайдерное</a:t>
            </a:r>
            <a:r>
              <a:rPr lang="ru-RU" sz="2000" b="1" dirty="0" smtClean="0"/>
              <a:t> остекление </a:t>
            </a:r>
            <a:r>
              <a:rPr lang="ru-RU" sz="2000" dirty="0" smtClean="0"/>
              <a:t>фасадов — вид остекления, при котором стекло крепят при помощи крестообразных кронштейнов — </a:t>
            </a:r>
            <a:r>
              <a:rPr lang="ru-RU" sz="2000" dirty="0" err="1" smtClean="0"/>
              <a:t>спайдеров</a:t>
            </a:r>
            <a:r>
              <a:rPr lang="ru-RU" sz="2000" dirty="0" smtClean="0"/>
              <a:t>. Они изготавливаются из высоколегированной стали, обладают повышенной износоустойчивостью и долговечностью. </a:t>
            </a:r>
            <a:r>
              <a:rPr lang="ru-RU" sz="2000" dirty="0" err="1" smtClean="0"/>
              <a:t>Спайдерная</a:t>
            </a:r>
            <a:r>
              <a:rPr lang="ru-RU" sz="2000" dirty="0" smtClean="0"/>
              <a:t> технология обеспечивает безопасное остекление фасадов зданий, отличающихся прозрачной изящной конструкцией с повышенными прочностными свойствами.</a:t>
            </a:r>
            <a:endParaRPr lang="ru-RU" sz="2000" dirty="0"/>
          </a:p>
        </p:txBody>
      </p:sp>
      <p:pic>
        <p:nvPicPr>
          <p:cNvPr id="5017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210412" cy="280831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11960" y="0"/>
            <a:ext cx="4932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Стоечно-ригельная система </a:t>
            </a:r>
            <a:r>
              <a:rPr lang="ru-RU" sz="2000" dirty="0" smtClean="0"/>
              <a:t>фасада состоит из вертикальных несущих стоек и горизонтальных алюминиевых или стальных профилей. Свободное пространство между ними заполняется одинарным стеклом при монтаже холодного фасада и многослойным при установке теплого. Система этого типа отличается мобильностью, легкостью монтажа и возможностью встраивать открывающиеся элементы.</a:t>
            </a:r>
          </a:p>
        </p:txBody>
      </p:sp>
      <p:pic>
        <p:nvPicPr>
          <p:cNvPr id="50180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1923" t="4577" r="3846" b="8884"/>
          <a:stretch>
            <a:fillRect/>
          </a:stretch>
        </p:blipFill>
        <p:spPr bwMode="auto">
          <a:xfrm>
            <a:off x="5148064" y="3434878"/>
            <a:ext cx="3600400" cy="3306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Требования к панорамному остеклению фасадов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9154" name="Picture 2" descr="фасадное стекло це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800708"/>
            <a:ext cx="3912435" cy="5868652"/>
          </a:xfrm>
          <a:prstGeom prst="rect">
            <a:avLst/>
          </a:prstGeom>
          <a:noFill/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79512" y="836712"/>
            <a:ext cx="46805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Возведение многоэтажных зданий – сложная задача, которую должны решать профессиональные специалисты. Панорамное остекление должно выполняться с учетом геологических и климатических особенностей местности, на которой планируется построить стеклянную конструкцию.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429000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22222"/>
                </a:solidFill>
                <a:cs typeface="Arial" pitchFamily="34" charset="0"/>
              </a:rPr>
              <a:t>При строительстве многоэтажных современных зданий пользуется особым спросом панорамное остекление фасадов цена которого зависит от типа и особенностей сооружения. На этапе проектировке надо обеспечить соответствие энергетических и оптических характеристик ограждающих стеклянных конструкций принятым требованиям.</a:t>
            </a:r>
            <a:endParaRPr lang="ru-RU" sz="32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cs typeface="Arial" pitchFamily="34" charset="0"/>
              </a:rPr>
              <a:t>Важно! </a:t>
            </a:r>
            <a:r>
              <a:rPr lang="ru-RU" sz="2400" dirty="0" smtClean="0">
                <a:cs typeface="Arial" pitchFamily="34" charset="0"/>
              </a:rPr>
              <a:t>Специалисты должны учитывать, что в зависимости от этажности здания изменяются условия эксплуатации стекла: температура, атмосферное и ветровое давление.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80526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Важно! </a:t>
            </a:r>
            <a:r>
              <a:rPr lang="ru-RU" sz="2400" dirty="0" smtClean="0"/>
              <a:t>Зона разлета осколков стекла при падении увеличивается в соответствии с этажностью и высотой здания.</a:t>
            </a:r>
            <a:endParaRPr lang="ru-RU" sz="2400" dirty="0"/>
          </a:p>
        </p:txBody>
      </p:sp>
      <p:pic>
        <p:nvPicPr>
          <p:cNvPr id="48130" name="Picture 2" descr=" спайдерное остекление фаса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72816"/>
            <a:ext cx="4992554" cy="37444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412776"/>
            <a:ext cx="4211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Стекло, используемое при возведении многоэтажных строений должно отвечать ряду требований: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повышенная прочность;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стойкость к пробиванию отверстий, к механическим воздействиям;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</a:t>
            </a:r>
            <a:r>
              <a:rPr lang="ru-RU" sz="2200" dirty="0" err="1" smtClean="0"/>
              <a:t>взрыво</a:t>
            </a:r>
            <a:r>
              <a:rPr lang="ru-RU" sz="2200" dirty="0" smtClean="0"/>
              <a:t>- и </a:t>
            </a:r>
            <a:r>
              <a:rPr lang="ru-RU" sz="2200" dirty="0" err="1" smtClean="0"/>
              <a:t>пожаробезопасность</a:t>
            </a:r>
            <a:r>
              <a:rPr lang="ru-RU" sz="22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длительный срок эксплуатации;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 безопасность для людей.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3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Ограждающая стеклянная конструкция должна выполнять все функции стены строения: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 стойкость к динамическим и ветровым нагрузкам;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 устойчивость к повышенной влажности;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 защита внутренней части строения от атмосферных явлений;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 теплоизоляция позволяет сохранить в жару прохладу в помещении, а зимой препятствует потере тепла;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 звукоизоляция, за счет которой стекло не должно пропускать шумы с улицы.</a:t>
            </a:r>
            <a:endParaRPr lang="ru-RU" sz="2200" dirty="0"/>
          </a:p>
        </p:txBody>
      </p:sp>
      <p:pic>
        <p:nvPicPr>
          <p:cNvPr id="4710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852936"/>
            <a:ext cx="6624736" cy="387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4320480" cy="79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Преимущества фасадного остекления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48546"/>
            <a:ext cx="4248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 износоустойчивость и </a:t>
            </a:r>
            <a:r>
              <a:rPr lang="ru-RU" sz="2000" dirty="0" err="1" smtClean="0"/>
              <a:t>антикоррозийность</a:t>
            </a:r>
            <a:endParaRPr lang="ru-RU" sz="2000" dirty="0" smtClean="0"/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стойкость к воздействию окружающей среды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высокая </a:t>
            </a:r>
            <a:r>
              <a:rPr lang="ru-RU" sz="2000" dirty="0" err="1" smtClean="0"/>
              <a:t>светопропускаемость</a:t>
            </a:r>
            <a:r>
              <a:rPr lang="ru-RU" sz="2000" dirty="0" smtClean="0"/>
              <a:t> стекол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</a:t>
            </a:r>
            <a:r>
              <a:rPr lang="ru-RU" sz="2000" dirty="0" err="1" smtClean="0"/>
              <a:t>экологичность</a:t>
            </a:r>
            <a:r>
              <a:rPr lang="ru-RU" sz="2000" dirty="0" smtClean="0"/>
              <a:t> и безопасность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простота ухода и обслуживания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высокий уровень звукоизоляции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возможность частичного ремонта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повышенная </a:t>
            </a:r>
            <a:r>
              <a:rPr lang="ru-RU" sz="2000" dirty="0" err="1" smtClean="0"/>
              <a:t>пожаробезопасность</a:t>
            </a:r>
            <a:endParaRPr lang="ru-RU" sz="2000" dirty="0" smtClean="0"/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создание сложных архитектурных форм с длительным сроком эксплуатации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260648"/>
            <a:ext cx="4034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Недостатки фасадного остекления</a:t>
            </a:r>
            <a:endParaRPr lang="ru-RU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1076538"/>
            <a:ext cx="4248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/>
              <a:t> не подходит людям со страхом высоты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снаружи видно, что делается внутри помещения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снижается уровень безопасности проживания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скапливаются соли из стройматериалов и дождевых вод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оседают разные химические соединения и сажа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на стекле периодически появляется цветной или белый налет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остекленные фасады требуют регулярной мойки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высокая стоимость квартир в стеклянных зданиях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88640"/>
            <a:ext cx="6184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Особенности витражного остекления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024" y="836712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Есть несколько видов стеклянного фасада, отличающихся креплением стекол. У зданий остекленных витражным способом фасадные стены смотрятся как одно целое. При остеклении этого типа применяются конструкции из алюминия и другие современные, надежные материалы. При возведении конструкции окна встраиваются в поверхность, после чего они могут открываться разными способами.</a:t>
            </a:r>
          </a:p>
        </p:txBody>
      </p:sp>
      <p:pic>
        <p:nvPicPr>
          <p:cNvPr id="4505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140968"/>
            <a:ext cx="6943800" cy="34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555904"/>
            <a:ext cx="6724938" cy="42030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 большинству характеристик алюминиевые фасадные системы в виде витражей конкурируют с окнами из ПВХ. В витражном остеклении фасадов многоэтажных зданий и частных домов используется фасадное стекло, цена которого зависит от его разновидности. Оно отличается нестандартными размерами и повышенной износостойкостью. Для обустройства витражей применяются стекла следующих видов: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тонированные;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бронированные;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светоотражающие;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самоочищающиеся;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2000" dirty="0" err="1" smtClean="0"/>
              <a:t>стекла-триплекс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188640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Сплошное остекление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792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Фасады этого типа также обеспечивают высокий уровень освещенности внутри здания. При монтаже стекол используют специальный сверхпрочный герметик. Он выполняет цементирующую функцию, надежно скрепляет элементы фасада и не ухудшает внешний вид строения. При сплошном остеклении на поверхности наружной части строения не видны крепежные элементы или следы герметика.</a:t>
            </a:r>
          </a:p>
        </p:txBody>
      </p:sp>
      <p:sp>
        <p:nvSpPr>
          <p:cNvPr id="5427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2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5112568" cy="388999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6016" y="2924944"/>
            <a:ext cx="4283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Существует несколько видов сплошного остекления фасадов. Они могут быть гнутыми, гранеными и прочих стандартных форм. Сплошное </a:t>
            </a:r>
            <a:r>
              <a:rPr lang="ru-RU" sz="2000" dirty="0" err="1" smtClean="0"/>
              <a:t>остекленение</a:t>
            </a:r>
            <a:r>
              <a:rPr lang="ru-RU" sz="2000" dirty="0" smtClean="0"/>
              <a:t> бывает двухсторонним и четырехсторонним. В первом случае используются механические крепления, герметик наносится на 2 стороны. Во втором варианте его наносят на 4 стороны.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2" y="116632"/>
            <a:ext cx="4341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Этапы установки фасада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5843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Монтаж остекленного фасада можно условно разделить на 2 основных процесса: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придание требуемой геометрии всем элементам и деталям стеклянной конструкции;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установка частей конструкций на определенные места, согласно проекту.</a:t>
            </a:r>
          </a:p>
        </p:txBody>
      </p:sp>
      <p:pic>
        <p:nvPicPr>
          <p:cNvPr id="53250" name="Picture 2" descr=" остекление фасадов це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6201595" cy="3240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620688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процессе остекления витражей нестандартной формы могут появиться сложности на этапе врезки стекла. При выполнении работ используют обычный алмазный стеклорез и лекала, предварительно изготовленные под каждое окно. Резка требует навыков и ювелирной точности. Задача профессионального специалиста — надежно зафиксировать, а также разметить стекло. Линию надреза исправить не получится — она будет играть важную роль кромки стекла.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54152"/>
            <a:ext cx="5976664" cy="39844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476672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Когда детали вырезаны, их необходимо установить на свои места. Монтаж можно выполнять на старые и на новые рамы. Эксплуатируемый до этого каркас надо сначала подготовить к процедуре установки. Основная задача подготовки – тщательно очистить поверхность. После чего нужно убедиться, что старый каркас недеформированный и не имеет видимых повреждений. На новый каркас можно монтировать стекла без предварительной подготовки.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564904"/>
            <a:ext cx="4283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При остеклении необходимо правильно герметизировать швы. Для этого надо обработать каждый участок поверхности стеклянного фасада. С этой сложной и трудоемкой задачей могут успешно справиться только профессионалы. Поэтому солидные компании тщательно выбирают подрядчика для выполнения работ по герметизации. Это позволяет не платить за повторный монтаж и регулярные ремонты фасада.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116632"/>
            <a:ext cx="4341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Этапы установки фасада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Навесной вентилируемый фасад (НВФ)</a:t>
            </a:r>
            <a:r>
              <a:rPr lang="ru-RU" sz="2000" dirty="0" smtClean="0"/>
              <a:t> — популярный вариант облицовки многоквартирных и частных домов, офисных зданий, коттеджей. Благодаря особой технологии и применению прочных, износостойких материалов для внешней обшивки конструкция получается долговечной, отвечающей современным стандартам качества.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chemeClr val="bg1"/>
                </a:solidFill>
                <a:latin typeface="Bookman Old Style" pitchFamily="18" charset="0"/>
              </a:rPr>
              <a:t>Вентилируемые фасады</a:t>
            </a:r>
            <a:endParaRPr lang="ru-RU" sz="32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2532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140968"/>
            <a:ext cx="5184576" cy="3456384"/>
          </a:xfrm>
          <a:prstGeom prst="rect">
            <a:avLst/>
          </a:prstGeom>
          <a:noFill/>
        </p:spPr>
      </p:pic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500500" cy="3000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640960" cy="115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Проектирование многоэтажного дома — это сложный и многослойный процесс, играющий важную роль в обеспечении комфортного и безопасного проживания</a:t>
            </a:r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3347864" y="159023"/>
            <a:ext cx="3024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i="1" dirty="0" smtClean="0">
                <a:solidFill>
                  <a:schemeClr val="bg1"/>
                </a:solidFill>
                <a:latin typeface="Bookman Old Style" pitchFamily="18" charset="0"/>
              </a:rPr>
              <a:t>Заключение</a:t>
            </a:r>
            <a:endParaRPr lang="ru-RU" sz="26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53414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Архитектура, градостроительство, дизайн, устойчивое развитие, инженерные коммуникации, экологическая устойчивость, пространственное планирование, безопасность жилых комплексов, комфортное проживание и инновации в строительстве - все эти аспекты необходимо учитывать при разработке новых проектов.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149080"/>
            <a:ext cx="8136904" cy="244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Важно создавать жилые комплексы, которые будут соответствовать потребностям современного общества и способствовать благополучию его жителей. Устойчивость, </a:t>
            </a:r>
            <a:r>
              <a:rPr lang="ru-RU" sz="2200" dirty="0" err="1" smtClean="0"/>
              <a:t>энергоэффективность</a:t>
            </a:r>
            <a:r>
              <a:rPr lang="ru-RU" sz="2200" dirty="0" smtClean="0"/>
              <a:t> и комфортное проживание - это ключевые понятия, которые должны быть учтены при проектировании. Создание безопасного пространства для жизни становится все более важным в наше время.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116632"/>
            <a:ext cx="5817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Что такое вентилируемый фасад?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1506" name="Picture 2" descr="https://optim.tildacdn.com/tild3831-3736-4338-b664-306438643731/-/format/webp/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4199304" cy="5616624"/>
          </a:xfrm>
          <a:prstGeom prst="rect">
            <a:avLst/>
          </a:prstGeom>
          <a:noFill/>
        </p:spPr>
      </p:pic>
      <p:pic>
        <p:nvPicPr>
          <p:cNvPr id="21508" name="Picture 4" descr="https://optim.tildacdn.com/tild3433-6463-4462-b331-376435373635/-/format/webp/___8.jpg"/>
          <p:cNvPicPr>
            <a:picLocks noChangeAspect="1" noChangeArrowheads="1"/>
          </p:cNvPicPr>
          <p:nvPr/>
        </p:nvPicPr>
        <p:blipFill>
          <a:blip r:embed="rId3" cstate="print"/>
          <a:srcRect t="4444" b="13333"/>
          <a:stretch>
            <a:fillRect/>
          </a:stretch>
        </p:blipFill>
        <p:spPr bwMode="auto">
          <a:xfrm>
            <a:off x="251520" y="3802802"/>
            <a:ext cx="4248472" cy="27945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51845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Система вентилируемого фасада  — это многослойная наружная отделка, выполняющая защитную и декоративную роль. Суть монтажа вентилируемого фасада сводится к обязательному наличию зазора между стеной здания и облицовочными элементами. Воздушная прослойка формирует естественный канал вентиляции, что позволяет поддерживать нормальный температурно-влажностный режим, препятствует гниению поверхности и плит теплоизолятора.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9644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Вентилируемый фасад это технология отделки дома путем крепления материалов не к самой стене, а к специальному основанию. Таким образом, между этими двумя поверхностями образуется пустое пространство, где свободно циркулирует воздух. Это защищает от скапливания влаги и конденсата.</a:t>
            </a:r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4752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Несколько фактов о </a:t>
            </a:r>
            <a:r>
              <a:rPr lang="ru-RU" sz="2000" i="1" dirty="0" err="1" smtClean="0"/>
              <a:t>вентфасадах</a:t>
            </a:r>
            <a:r>
              <a:rPr lang="ru-RU" sz="2000" i="1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при помощи этой технологии можно выполнить обшивку любого дома, начиная с кирпича и заканчивая </a:t>
            </a:r>
            <a:r>
              <a:rPr lang="ru-RU" sz="2000" dirty="0" err="1" smtClean="0"/>
              <a:t>каркасником</a:t>
            </a:r>
            <a:r>
              <a:rPr lang="ru-RU" sz="2000" dirty="0" smtClean="0"/>
              <a:t>,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эта конструкция замедляет износ фасада здания, защищая его от агрессивного воздействия внешней среды,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помимо защитной функции, такие </a:t>
            </a:r>
            <a:r>
              <a:rPr lang="ru-RU" sz="2000" dirty="0" err="1" smtClean="0"/>
              <a:t>вентфасады</a:t>
            </a:r>
            <a:r>
              <a:rPr lang="ru-RU" sz="2000" dirty="0" smtClean="0"/>
              <a:t> также помогают повысить </a:t>
            </a:r>
            <a:r>
              <a:rPr lang="ru-RU" sz="2000" dirty="0" err="1" smtClean="0"/>
              <a:t>энергоэффективность</a:t>
            </a:r>
            <a:r>
              <a:rPr lang="ru-RU" sz="2000" dirty="0" smtClean="0"/>
              <a:t> дома. Поэтому часто монтируются для утепления внешних стен.</a:t>
            </a:r>
            <a:endParaRPr lang="ru-RU" sz="2000" dirty="0"/>
          </a:p>
        </p:txBody>
      </p:sp>
      <p:pic>
        <p:nvPicPr>
          <p:cNvPr id="20484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8840"/>
            <a:ext cx="4392488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Bookman Old Style" pitchFamily="18" charset="0"/>
              </a:rPr>
              <a:t>Особенности конструкции вентилируемого фасада</a:t>
            </a:r>
            <a:endParaRPr lang="ru-RU" sz="2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Что значит термин «вентилируемый фасад», можно понять при рассмотрении схемы расположения его основных слоев: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42007"/>
            <a:ext cx="3888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В теплых регионах утеплитель под обустраиваемый вентилируемый фасад крепится не всегда. Напротив, в холодном климате часто используются два слоя утепления строения для снижения затрат на отопление.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800"/>
            <a:ext cx="5616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200" dirty="0" smtClean="0"/>
              <a:t> несущий каркас;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теплоизоляция;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</a:t>
            </a:r>
            <a:r>
              <a:rPr lang="ru-RU" sz="2200" dirty="0" err="1" smtClean="0"/>
              <a:t>ветро-влагозащитная</a:t>
            </a:r>
            <a:r>
              <a:rPr lang="ru-RU" sz="2200" dirty="0" smtClean="0"/>
              <a:t> пленка (мембрана);</a:t>
            </a:r>
          </a:p>
          <a:p>
            <a:pPr>
              <a:buFont typeface="Wingdings" pitchFamily="2" charset="2"/>
              <a:buChar char="§"/>
            </a:pPr>
            <a:r>
              <a:rPr lang="ru-RU" sz="2200" dirty="0" smtClean="0"/>
              <a:t> внешняя отделка.</a:t>
            </a:r>
          </a:p>
        </p:txBody>
      </p:sp>
      <p:pic>
        <p:nvPicPr>
          <p:cNvPr id="6" name="Picture 2" descr="Вентилируемый фасад: виды систем, особенности, цена и какими бывают"/>
          <p:cNvPicPr>
            <a:picLocks noChangeAspect="1" noChangeArrowheads="1"/>
          </p:cNvPicPr>
          <p:nvPr/>
        </p:nvPicPr>
        <p:blipFill>
          <a:blip r:embed="rId2" cstate="print"/>
          <a:srcRect l="10659" t="1446" r="9887" b="1658"/>
          <a:stretch>
            <a:fillRect/>
          </a:stretch>
        </p:blipFill>
        <p:spPr bwMode="auto">
          <a:xfrm>
            <a:off x="4283968" y="2924944"/>
            <a:ext cx="4574120" cy="3737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99f103551a2f71b77626ce2d8e66f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856984" cy="51593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6361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 smtClean="0">
                <a:solidFill>
                  <a:schemeClr val="bg1"/>
                </a:solidFill>
                <a:latin typeface="Bookman Old Style" pitchFamily="18" charset="0"/>
              </a:rPr>
              <a:t>Как работает конструкция?</a:t>
            </a:r>
            <a:endParaRPr lang="ru-RU" sz="32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438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  <a:latin typeface="Bookman Old Style" pitchFamily="18" charset="0"/>
              </a:rPr>
              <a:t>Разновидности и особенности каркасов</a:t>
            </a:r>
            <a:endParaRPr lang="ru-RU" sz="28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7410" name="Picture 2" descr="35cbf52240b1f15a981fcb39b58eac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5556" y="548680"/>
            <a:ext cx="9698076" cy="43924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4823861"/>
            <a:ext cx="83529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Вентилируемые фасады могут иметь различные типы каркасов, каждый из которых обладает особенностями, преимуществами и недостатками. Рассмотрим некоторые из наиболее распространенных вариантов каркасов. Каждый тип каркаса имеет преимущества и ограничения, и выбор конкретного варианта зависит от требований проекта, бюджета, климатических условий и эстетических предпочтений.</a:t>
            </a:r>
          </a:p>
          <a:p>
            <a:pPr algn="ctr"/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2002</Words>
  <Application>Microsoft Office PowerPoint</Application>
  <PresentationFormat>Экран (4:3)</PresentationFormat>
  <Paragraphs>176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Современные фасадные системы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Многоэтажные</dc:title>
  <dc:creator>Elena</dc:creator>
  <cp:lastModifiedBy>Elena</cp:lastModifiedBy>
  <cp:revision>21</cp:revision>
  <dcterms:created xsi:type="dcterms:W3CDTF">2024-10-17T16:14:49Z</dcterms:created>
  <dcterms:modified xsi:type="dcterms:W3CDTF">2024-10-19T16:44:13Z</dcterms:modified>
</cp:coreProperties>
</file>