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691813" cy="7559675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F2C90"/>
    <a:srgbClr val="CC3399"/>
    <a:srgbClr val="FF0066"/>
    <a:srgbClr val="0C8FB8"/>
    <a:srgbClr val="8D236A"/>
    <a:srgbClr val="8E2A74"/>
    <a:srgbClr val="04878A"/>
    <a:srgbClr val="990099"/>
    <a:srgbClr val="FFE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86356" autoAdjust="0"/>
  </p:normalViewPr>
  <p:slideViewPr>
    <p:cSldViewPr snapToGrid="0">
      <p:cViewPr varScale="1">
        <p:scale>
          <a:sx n="64" d="100"/>
          <a:sy n="64" d="100"/>
        </p:scale>
        <p:origin x="1452" y="10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7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6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8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9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2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1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6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3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A84F-18C5-4102-B6AE-83391CC20C0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A267-DD89-441A-815F-3A2F1586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1" r="66803" b="-21"/>
          <a:stretch/>
        </p:blipFill>
        <p:spPr>
          <a:xfrm>
            <a:off x="98491" y="45602"/>
            <a:ext cx="3519055" cy="753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lh6.googleusercontent.com/proxy/o_sM3TkJhB32TQm62-TNzBpMbV--JbRznpc2aa34DejbJMOVxo80UeDDwE3v3JiWlxSaJoY3Fc0Z3RslbyS4pnZoGlI6jDRWKLg7lQD0KKg4XExuevlj-ZdLaNoF34Ma9YOo=s0-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7753" cy="7559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18065" y="157137"/>
            <a:ext cx="36814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Рекомендации для </a:t>
            </a: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родителей </a:t>
            </a:r>
            <a:r>
              <a:rPr lang="ru-RU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«Конструктивное </a:t>
            </a: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взаимодействие с </a:t>
            </a:r>
            <a:r>
              <a:rPr lang="ru-RU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тревожными </a:t>
            </a:r>
            <a:r>
              <a:rPr lang="ru-RU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детьми»</a:t>
            </a:r>
            <a:endParaRPr lang="ru-RU" sz="24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397" y="179938"/>
            <a:ext cx="3534818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C3399"/>
                </a:solidFill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ДОРОГИЕ РОДИТЕЛИ!</a:t>
            </a:r>
            <a:endParaRPr lang="ru-RU" sz="1600" dirty="0" smtClean="0">
              <a:solidFill>
                <a:srgbClr val="CC3399"/>
              </a:solidFill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Общаясь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с ребенком, не подрывайте авторитет других значимых для него людей. (Например, нельзя говорить ребенку: Бабушку лучше слушай!")</a:t>
            </a:r>
          </a:p>
          <a:p>
            <a:pPr indent="269875">
              <a:buFont typeface="Wingdings" panose="05000000000000000000" pitchFamily="2" charset="2"/>
              <a:buChar char="q"/>
            </a:pPr>
            <a:endParaRPr lang="ru-RU" sz="1600" dirty="0"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Будьте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последовательны в своих действиях, не запрещайте ребенку без всяких причин то, что вы разрешали раньше.</a:t>
            </a:r>
          </a:p>
          <a:p>
            <a:pPr indent="269875">
              <a:buFont typeface="Wingdings" panose="05000000000000000000" pitchFamily="2" charset="2"/>
              <a:buChar char="q"/>
            </a:pPr>
            <a:endParaRPr lang="ru-RU" sz="1600" dirty="0"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Учитывайте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возможности детей, не требуйте от них того, что они не могут выполнить. </a:t>
            </a: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Доверяйте ребенку, будьте с ним честными и принимайте таким, какой он есть.</a:t>
            </a:r>
          </a:p>
          <a:p>
            <a:pPr indent="269875">
              <a:buFont typeface="Wingdings" panose="05000000000000000000" pitchFamily="2" charset="2"/>
              <a:buChar char="q"/>
            </a:pPr>
            <a:endParaRPr lang="ru-RU" sz="1600" dirty="0"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по каким-либо объективным причинам ребенку трудно учиться, выберите для него кружок по душе, чтобы занятия в нем приносили ему радость, и он не чувствовал себя ущемленным.</a:t>
            </a:r>
          </a:p>
          <a:p>
            <a:pPr indent="269875">
              <a:buFont typeface="Wingdings" panose="05000000000000000000" pitchFamily="2" charset="2"/>
              <a:buChar char="q"/>
            </a:pPr>
            <a:endParaRPr lang="ru-RU" sz="1600" dirty="0"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6. По возможности контролировать свои реакции на различные жизненные </a:t>
            </a: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обстоятельства.</a:t>
            </a:r>
            <a:endParaRPr lang="ru-RU" sz="1600" dirty="0"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indent="269875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превращать жизнь ребенка в постоянную борьбу за достижения. </a:t>
            </a:r>
          </a:p>
        </p:txBody>
      </p:sp>
      <p:sp>
        <p:nvSpPr>
          <p:cNvPr id="9" name="AutoShape 2" descr="https://fsd.multiurok.ru/html/2020/04/01/s_5e84691d22ce1/1401733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66" y="0"/>
            <a:ext cx="355358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66"/>
                </a:solidFill>
                <a:latin typeface="Gabriola" panose="04040605051002020D02" pitchFamily="82" charset="0"/>
                <a:cs typeface="Times New Roman" pitchFamily="18" charset="0"/>
              </a:rPr>
              <a:t>Тревожность</a:t>
            </a:r>
            <a:r>
              <a:rPr lang="ru-RU" sz="2000" dirty="0" smtClean="0">
                <a:solidFill>
                  <a:srgbClr val="FF0066"/>
                </a:solidFill>
                <a:latin typeface="Gabriola" panose="04040605051002020D02" pitchFamily="82" charset="0"/>
                <a:cs typeface="Times New Roman" pitchFamily="18" charset="0"/>
              </a:rPr>
              <a:t>– </a:t>
            </a:r>
            <a:endParaRPr lang="ru-RU" sz="2000" dirty="0" smtClean="0">
              <a:solidFill>
                <a:srgbClr val="FF0066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Gabriola" panose="04040605051002020D02" pitchFamily="82" charset="0"/>
                <a:cs typeface="Times New Roman" pitchFamily="18" charset="0"/>
              </a:rPr>
              <a:t> это склонность ощущать </a:t>
            </a:r>
            <a:r>
              <a:rPr lang="ru-RU" dirty="0">
                <a:latin typeface="Gabriola" panose="04040605051002020D02" pitchFamily="82" charset="0"/>
                <a:cs typeface="Times New Roman" pitchFamily="18" charset="0"/>
              </a:rPr>
              <a:t>сильную тревогу и страх, часто безосновательно. Она проявляется психологическим предвидением угрозы, дискомфортом и другими негативными эмоциями. </a:t>
            </a:r>
            <a:endParaRPr lang="ru-RU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D236A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8D236A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lvl="0" algn="ctr"/>
            <a:endParaRPr lang="en-US" sz="1600" b="1" dirty="0" smtClean="0">
              <a:solidFill>
                <a:srgbClr val="8D236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600" b="1" dirty="0">
              <a:solidFill>
                <a:srgbClr val="8D236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D236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7F2C90"/>
                </a:solidFill>
                <a:latin typeface="Gabriola" panose="04040605051002020D02" pitchFamily="82" charset="0"/>
                <a:ea typeface="FZLanTingHeiS-UL-GB" panose="02000000000000000000" pitchFamily="2" charset="-122"/>
                <a:cs typeface="Times New Roman" pitchFamily="18" charset="0"/>
              </a:rPr>
              <a:t>Правила </a:t>
            </a:r>
            <a:r>
              <a:rPr lang="ru-RU" sz="2400" b="1" dirty="0">
                <a:solidFill>
                  <a:srgbClr val="7F2C90"/>
                </a:solidFill>
                <a:latin typeface="Gabriola" panose="04040605051002020D02" pitchFamily="82" charset="0"/>
                <a:ea typeface="FZLanTingHeiS-UL-GB" panose="02000000000000000000" pitchFamily="2" charset="-122"/>
                <a:cs typeface="Times New Roman" pitchFamily="18" charset="0"/>
              </a:rPr>
              <a:t>работы с тревожными детьми</a:t>
            </a:r>
            <a:endParaRPr lang="ru-RU" sz="2400" b="1" dirty="0" smtClean="0">
              <a:solidFill>
                <a:srgbClr val="7F2C90"/>
              </a:solidFill>
              <a:latin typeface="Gabriola" panose="04040605051002020D02" pitchFamily="82" charset="0"/>
              <a:ea typeface="FZLanTingHeiS-UL-GB" panose="02000000000000000000" pitchFamily="2" charset="-122"/>
              <a:cs typeface="Times New Roman" pitchFamily="18" charset="0"/>
            </a:endParaRPr>
          </a:p>
          <a:p>
            <a:pPr lvl="0" algn="ctr"/>
            <a:endParaRPr lang="ru-RU" sz="1400" b="1" dirty="0">
              <a:solidFill>
                <a:srgbClr val="8D23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Избегайте состязаний и каких-либо видов работ, учитывающих скорость</a:t>
            </a: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.</a:t>
            </a: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Не сравнивайте ребенка с окружающими. Чаще используйте телесный контакт, упражнения на релаксацию. </a:t>
            </a: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Способствуйте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повышению самооценки ребенка, чаще хвалите его, но так, чтобы он знал, за что</a:t>
            </a: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.</a:t>
            </a: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Чаще обращайтесь к ребенку по имени. Демонстрируйте образцы уверенного поведения, будьте во всем примером ребенку</a:t>
            </a: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.</a:t>
            </a: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Не предъявляйте к ребенку завышенных требований. </a:t>
            </a: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marL="93663" lvl="0" indent="2603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Будьте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последовательны в воспитании ребенка.</a:t>
            </a:r>
            <a:endParaRPr lang="ru-RU" sz="1600" dirty="0">
              <a:solidFill>
                <a:prstClr val="black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550"/>
          <a:stretch/>
        </p:blipFill>
        <p:spPr>
          <a:xfrm>
            <a:off x="7582926" y="2465461"/>
            <a:ext cx="3284064" cy="44899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255" y="1525645"/>
            <a:ext cx="3349526" cy="1556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495" y="6103502"/>
            <a:ext cx="2106570" cy="13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s://lh6.googleusercontent.com/proxy/o_sM3TkJhB32TQm62-TNzBpMbV--JbRznpc2aa34DejbJMOVxo80UeDDwE3v3JiWlxSaJoY3Fc0Z3RslbyS4pnZoGlI6jDRWKLg7lQD0KKg4XExuevlj-ZdLaNoF34Ma9YOo=s0-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53" y="0"/>
            <a:ext cx="10717753" cy="7559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https://fanoos421.com/wp-content/uploads/2016/10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https://www.pngitem.com/pimgs/m/51-511211_cute-baby-clipart-funny-baby-boy-cute-bab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6" descr="https://cdn.the-village.ru/the-village.ru/post_image-image/bTUwykGSuHFF3OhO5jdm9w-wid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51582" y="7937"/>
            <a:ext cx="3564835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Важно </a:t>
            </a:r>
            <a:r>
              <a:rPr lang="ru-RU" dirty="0">
                <a:latin typeface="Gabriola" panose="04040605051002020D02" pitchFamily="82" charset="0"/>
              </a:rPr>
              <a:t>научить ребенка ставить перед собой небольшие конкретные цели и достигать их.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Сравнивайте </a:t>
            </a:r>
            <a:r>
              <a:rPr lang="ru-RU" dirty="0">
                <a:latin typeface="Gabriola" panose="04040605051002020D02" pitchFamily="82" charset="0"/>
              </a:rPr>
              <a:t>результаты ребенка только с его же предыдущими достижениями/неудачами.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Учите </a:t>
            </a:r>
            <a:r>
              <a:rPr lang="ru-RU" dirty="0">
                <a:latin typeface="Gabriola" panose="04040605051002020D02" pitchFamily="82" charset="0"/>
              </a:rPr>
              <a:t>ребенка (и учитесь сами) расслабляться (дыхательные упражнения, мысли о хорошем, счет и т. д.) и адекватно выражать негативные эмоции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 smtClean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Gabriola" panose="04040605051002020D02" pitchFamily="82" charset="0"/>
            </a:endParaRPr>
          </a:p>
          <a:p>
            <a:pPr algn="ctr"/>
            <a:endParaRPr lang="en-US" sz="2000" dirty="0" smtClean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algn="ctr"/>
            <a:endParaRPr lang="en-US" sz="2000" dirty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algn="ctr"/>
            <a:endParaRPr lang="en-US" sz="2000" dirty="0" smtClean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algn="ctr"/>
            <a:endParaRPr lang="en-US" sz="2400" dirty="0" smtClean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algn="ctr"/>
            <a:r>
              <a:rPr lang="en-US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    </a:t>
            </a:r>
            <a:r>
              <a:rPr lang="ru-RU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У </a:t>
            </a:r>
            <a:r>
              <a:rPr lang="ru-RU" sz="2400" dirty="0">
                <a:solidFill>
                  <a:srgbClr val="FF0066"/>
                </a:solidFill>
                <a:latin typeface="Gabriola" panose="04040605051002020D02" pitchFamily="82" charset="0"/>
              </a:rPr>
              <a:t>оптимистичных родителей – </a:t>
            </a:r>
            <a:r>
              <a:rPr lang="ru-RU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оптимистичные </a:t>
            </a:r>
            <a:r>
              <a:rPr lang="ru-RU" sz="2400" dirty="0">
                <a:solidFill>
                  <a:srgbClr val="FF0066"/>
                </a:solidFill>
                <a:latin typeface="Gabriola" panose="04040605051002020D02" pitchFamily="82" charset="0"/>
              </a:rPr>
              <a:t>дети</a:t>
            </a:r>
            <a:r>
              <a:rPr lang="ru-RU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,</a:t>
            </a:r>
            <a:endParaRPr lang="en-US" sz="2400" dirty="0" smtClean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 </a:t>
            </a:r>
            <a:r>
              <a:rPr lang="ru-RU" sz="2400" dirty="0">
                <a:solidFill>
                  <a:srgbClr val="FF0066"/>
                </a:solidFill>
                <a:latin typeface="Gabriola" panose="04040605051002020D02" pitchFamily="82" charset="0"/>
              </a:rPr>
              <a:t>а оптимизм – защита от </a:t>
            </a:r>
            <a:r>
              <a:rPr lang="ru-RU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тревожности</a:t>
            </a:r>
            <a:r>
              <a:rPr lang="en-US" sz="2400" dirty="0" smtClean="0">
                <a:solidFill>
                  <a:srgbClr val="FF0066"/>
                </a:solidFill>
                <a:latin typeface="Gabriola" panose="04040605051002020D02" pitchFamily="82" charset="0"/>
              </a:rPr>
              <a:t>!</a:t>
            </a:r>
            <a:endParaRPr lang="ru-RU" sz="2400" dirty="0">
              <a:solidFill>
                <a:srgbClr val="FF0066"/>
              </a:solidFill>
              <a:latin typeface="Gabriola" panose="04040605051002020D02" pitchFamily="82" charset="0"/>
            </a:endParaRP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0336"/>
            <a:ext cx="358363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помочь ребенку преодолеть тревожность</a:t>
            </a: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Помогайте </a:t>
            </a:r>
            <a:r>
              <a:rPr lang="ru-RU" dirty="0">
                <a:latin typeface="Gabriola" panose="04040605051002020D02" pitchFamily="82" charset="0"/>
              </a:rPr>
              <a:t>ребенку преодолеть тревогу – создавайте условия, в которых ему будет менее страшно. </a:t>
            </a:r>
            <a:endParaRPr lang="en-US" dirty="0" smtClean="0">
              <a:latin typeface="Gabriola" panose="04040605051002020D02" pitchFamily="82" charset="0"/>
            </a:endParaRPr>
          </a:p>
          <a:p>
            <a:endParaRPr lang="ru-RU" dirty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В </a:t>
            </a:r>
            <a:r>
              <a:rPr lang="ru-RU" dirty="0">
                <a:latin typeface="Gabriola" panose="04040605051002020D02" pitchFamily="82" charset="0"/>
              </a:rPr>
              <a:t>сложных ситуациях не стремитесь все сделать за ребенка – предложите подумать и справиться с проблемой вместе, иногда достаточно просто Вашего присутствия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 smtClean="0"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Заранее </a:t>
            </a:r>
            <a:r>
              <a:rPr lang="ru-RU" dirty="0">
                <a:latin typeface="Gabriola" panose="04040605051002020D02" pitchFamily="82" charset="0"/>
              </a:rPr>
              <a:t>готовьте тревожного ребенка к жизненным переменам и важным событиям – оговаривайте то, что будет происходить.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Gabriola" panose="04040605051002020D02" pitchFamily="82" charset="0"/>
              </a:rPr>
              <a:t>Не </a:t>
            </a:r>
            <a:r>
              <a:rPr lang="ru-RU" dirty="0">
                <a:latin typeface="Gabriola" panose="04040605051002020D02" pitchFamily="82" charset="0"/>
              </a:rPr>
              <a:t>пытайтесь повысить работоспособность такого ребенка, описывая предстоящие трудности в черных красках.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16418" y="7937"/>
            <a:ext cx="35753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Признаки повышенной тревожности у </a:t>
            </a: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en-US" b="1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Gabriola" panose="04040605051002020D02" pitchFamily="82" charset="0"/>
                <a:cs typeface="Times New Roman" pitchFamily="18" charset="0"/>
              </a:rPr>
              <a:t>У ребенка тонкая нервная организация, он чувствительный и впечатлительный</a:t>
            </a:r>
            <a:r>
              <a:rPr lang="ru-RU" dirty="0" smtClean="0"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en-US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Gabriola" panose="04040605051002020D02" pitchFamily="82" charset="0"/>
                <a:cs typeface="Times New Roman" pitchFamily="18" charset="0"/>
              </a:rPr>
              <a:t>Тревожное поведение свойственно вам, вы не уверены в себе, живете в ожидании негативных событий и последствий</a:t>
            </a:r>
            <a:r>
              <a:rPr lang="ru-RU" dirty="0" smtClean="0"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en-US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Gabriola" panose="04040605051002020D02" pitchFamily="82" charset="0"/>
                <a:cs typeface="Times New Roman" pitchFamily="18" charset="0"/>
              </a:rPr>
              <a:t>В семье происходят перемены, о которых ребенок ничего не знает, но чувствует и вынужден сам придумывать причины происходящих изменений, зачастую представляя себе реальность значительно более страшной, чем она есть</a:t>
            </a:r>
            <a:r>
              <a:rPr lang="ru-RU" dirty="0" smtClean="0"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en-US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Gabriola" panose="04040605051002020D02" pitchFamily="82" charset="0"/>
                <a:cs typeface="Times New Roman" pitchFamily="18" charset="0"/>
              </a:rPr>
              <a:t>Ребенок привык в основном опираться только на вас. Тогда любая ситуация, в которой он может оказаться без вашего участия или поддержки, будет для него тревожащей и небезопасной</a:t>
            </a:r>
            <a:r>
              <a:rPr lang="ru-RU" dirty="0" smtClean="0"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en-US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8537" y="5973664"/>
            <a:ext cx="2412910" cy="1532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624" y="6171737"/>
            <a:ext cx="2264600" cy="133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9259" y="3779837"/>
            <a:ext cx="3111045" cy="20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493</Words>
  <Application>Microsoft Office PowerPoint</Application>
  <PresentationFormat>Произвольный</PresentationFormat>
  <Paragraphs>62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FZLanTingHeiS-UL-GB</vt:lpstr>
      <vt:lpstr>Gabriola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Николаевы</cp:lastModifiedBy>
  <cp:revision>50</cp:revision>
  <cp:lastPrinted>2020-12-09T10:35:51Z</cp:lastPrinted>
  <dcterms:created xsi:type="dcterms:W3CDTF">2020-01-25T12:11:32Z</dcterms:created>
  <dcterms:modified xsi:type="dcterms:W3CDTF">2020-12-10T23:23:48Z</dcterms:modified>
</cp:coreProperties>
</file>