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3" r:id="rId6"/>
    <p:sldId id="262" r:id="rId7"/>
    <p:sldId id="261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2EB82E"/>
    <a:srgbClr val="33CC33"/>
    <a:srgbClr val="0066FF"/>
    <a:srgbClr val="FF6600"/>
    <a:srgbClr val="FF0000"/>
    <a:srgbClr val="FF9933"/>
    <a:srgbClr val="FF00FF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225B-81C3-4D02-8A37-A6B8B32379A8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35AA-C461-43D2-AF9D-4285B2A55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98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225B-81C3-4D02-8A37-A6B8B32379A8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35AA-C461-43D2-AF9D-4285B2A55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376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225B-81C3-4D02-8A37-A6B8B32379A8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35AA-C461-43D2-AF9D-4285B2A55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465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225B-81C3-4D02-8A37-A6B8B32379A8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35AA-C461-43D2-AF9D-4285B2A55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511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225B-81C3-4D02-8A37-A6B8B32379A8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35AA-C461-43D2-AF9D-4285B2A55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965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225B-81C3-4D02-8A37-A6B8B32379A8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35AA-C461-43D2-AF9D-4285B2A55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18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225B-81C3-4D02-8A37-A6B8B32379A8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35AA-C461-43D2-AF9D-4285B2A55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871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225B-81C3-4D02-8A37-A6B8B32379A8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35AA-C461-43D2-AF9D-4285B2A55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519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225B-81C3-4D02-8A37-A6B8B32379A8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35AA-C461-43D2-AF9D-4285B2A55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47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225B-81C3-4D02-8A37-A6B8B32379A8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35AA-C461-43D2-AF9D-4285B2A55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47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225B-81C3-4D02-8A37-A6B8B32379A8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35AA-C461-43D2-AF9D-4285B2A55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586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1225B-81C3-4D02-8A37-A6B8B32379A8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935AA-C461-43D2-AF9D-4285B2A55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0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304431" y="2709240"/>
            <a:ext cx="2520000" cy="2880000"/>
            <a:chOff x="3304431" y="2709240"/>
            <a:chExt cx="2520000" cy="2880000"/>
          </a:xfrm>
        </p:grpSpPr>
        <p:sp>
          <p:nvSpPr>
            <p:cNvPr id="5" name="Овал 4"/>
            <p:cNvSpPr>
              <a:spLocks noChangeAspect="1"/>
            </p:cNvSpPr>
            <p:nvPr/>
          </p:nvSpPr>
          <p:spPr>
            <a:xfrm>
              <a:off x="3492120" y="2924944"/>
              <a:ext cx="2160000" cy="2160000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rgbClr val="008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FFFFFF"/>
                  </a:solidFill>
                </a:rPr>
                <a:t>Literature</a:t>
              </a:r>
            </a:p>
            <a:p>
              <a:pPr algn="ctr"/>
              <a:r>
                <a:rPr lang="en-US" sz="2600" b="1" dirty="0" smtClean="0">
                  <a:solidFill>
                    <a:srgbClr val="FFFFFF"/>
                  </a:solidFill>
                </a:rPr>
                <a:t>circles</a:t>
              </a:r>
              <a:endParaRPr lang="ru-RU" sz="2600" b="1" dirty="0">
                <a:solidFill>
                  <a:srgbClr val="FFFFFF"/>
                </a:solidFill>
              </a:endParaRPr>
            </a:p>
          </p:txBody>
        </p:sp>
        <p:sp>
          <p:nvSpPr>
            <p:cNvPr id="8" name="Прямоугольник 7"/>
            <p:cNvSpPr>
              <a:spLocks/>
            </p:cNvSpPr>
            <p:nvPr/>
          </p:nvSpPr>
          <p:spPr>
            <a:xfrm>
              <a:off x="3304431" y="2709240"/>
              <a:ext cx="2520000" cy="2880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1095410"/>
                </a:avLst>
              </a:prstTxWarp>
              <a:spAutoFit/>
            </a:bodyPr>
            <a:lstStyle/>
            <a:p>
              <a:pPr algn="ctr"/>
              <a:r>
                <a:rPr lang="ru-RU" sz="11500" b="1" cap="none" spc="0" dirty="0" smtClean="0">
                  <a:ln w="19050">
                    <a:noFill/>
                    <a:prstDash val="solid"/>
                  </a:ln>
                  <a:solidFill>
                    <a:srgbClr val="FF0000"/>
                  </a:solidFill>
                </a:rPr>
                <a:t>ЧИТАЙ.</a:t>
              </a:r>
              <a:r>
                <a:rPr lang="ru-RU" sz="11500" b="1" cap="none" spc="0" dirty="0" smtClean="0">
                  <a:ln w="19050">
                    <a:noFill/>
                    <a:prstDash val="solid"/>
                  </a:ln>
                  <a:solidFill>
                    <a:srgbClr val="008000"/>
                  </a:solidFill>
                </a:rPr>
                <a:t> </a:t>
              </a:r>
              <a:r>
                <a:rPr lang="ru-RU" sz="11500" b="1" cap="none" spc="0" dirty="0" smtClean="0">
                  <a:ln w="19050">
                    <a:noFill/>
                    <a:prstDash val="solid"/>
                  </a:ln>
                  <a:solidFill>
                    <a:srgbClr val="FF6600"/>
                  </a:solidFill>
                </a:rPr>
                <a:t>ПИШИ.</a:t>
              </a:r>
              <a:r>
                <a:rPr lang="en-US" sz="11500" b="1" cap="none" spc="0" dirty="0" smtClean="0">
                  <a:ln w="19050">
                    <a:noFill/>
                    <a:prstDash val="solid"/>
                  </a:ln>
                  <a:solidFill>
                    <a:srgbClr val="FF00FF"/>
                  </a:solidFill>
                </a:rPr>
                <a:t> </a:t>
              </a:r>
              <a:r>
                <a:rPr lang="ru-RU" sz="11500" b="1" cap="none" spc="0" dirty="0" smtClean="0">
                  <a:ln w="19050">
                    <a:noFill/>
                    <a:prstDash val="solid"/>
                  </a:ln>
                  <a:solidFill>
                    <a:srgbClr val="0066FF"/>
                  </a:solidFill>
                </a:rPr>
                <a:t>ДУМАЙ.</a:t>
              </a:r>
              <a:endParaRPr lang="ru-RU" sz="11500" b="1" cap="none" spc="0" dirty="0">
                <a:ln w="19050">
                  <a:noFill/>
                  <a:prstDash val="solid"/>
                </a:ln>
                <a:solidFill>
                  <a:srgbClr val="0066FF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35696" y="5445224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smtClean="0">
                <a:solidFill>
                  <a:srgbClr val="008000"/>
                </a:solidFill>
              </a:rPr>
              <a:t>Автор</a:t>
            </a:r>
            <a:r>
              <a:rPr lang="ru-RU" sz="2400" b="1" i="1" dirty="0" smtClean="0">
                <a:solidFill>
                  <a:srgbClr val="008000"/>
                </a:solidFill>
              </a:rPr>
              <a:t>:     учитель английского языка</a:t>
            </a:r>
          </a:p>
          <a:p>
            <a:pPr algn="r"/>
            <a:r>
              <a:rPr lang="ru-RU" sz="2400" b="1" i="1" dirty="0" smtClean="0">
                <a:solidFill>
                  <a:srgbClr val="008000"/>
                </a:solidFill>
              </a:rPr>
              <a:t>Корякина О.О.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9512" y="188640"/>
            <a:ext cx="87129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ЧИТАТЕЛЬСКОЙ</a:t>
            </a:r>
            <a:endParaRPr lang="en-US" sz="32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ГРАМОТНОСТИ ОБУЧАЮЩИХСЯ ЧЕРЕЗ</a:t>
            </a:r>
            <a:endParaRPr lang="en-US" sz="32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МЕТОДИКУ «</a:t>
            </a:r>
            <a:r>
              <a:rPr lang="en-US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LITERATURE CIRCLES</a:t>
            </a:r>
            <a:r>
              <a:rPr lang="ru-RU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sz="32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УРОКАХ АНГЛИЙСКОГО ЯЗЫКА</a:t>
            </a:r>
            <a:endParaRPr lang="ru-RU" sz="32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036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549821" y="304840"/>
            <a:ext cx="1620000" cy="1620000"/>
            <a:chOff x="3549821" y="304840"/>
            <a:chExt cx="1620000" cy="1620000"/>
          </a:xfrm>
        </p:grpSpPr>
        <p:sp>
          <p:nvSpPr>
            <p:cNvPr id="5" name="Овал 4"/>
            <p:cNvSpPr>
              <a:spLocks noChangeAspect="1"/>
            </p:cNvSpPr>
            <p:nvPr/>
          </p:nvSpPr>
          <p:spPr>
            <a:xfrm>
              <a:off x="3636056" y="457915"/>
              <a:ext cx="1440000" cy="1440000"/>
            </a:xfrm>
            <a:prstGeom prst="ellipse">
              <a:avLst/>
            </a:prstGeom>
            <a:solidFill>
              <a:srgbClr val="008000"/>
            </a:solidFill>
            <a:ln w="317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Literature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circles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Прямоугольник 7"/>
            <p:cNvSpPr>
              <a:spLocks noChangeAspect="1"/>
            </p:cNvSpPr>
            <p:nvPr/>
          </p:nvSpPr>
          <p:spPr>
            <a:xfrm rot="220490">
              <a:off x="3549821" y="304840"/>
              <a:ext cx="1620000" cy="1620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1095410"/>
                </a:avLst>
              </a:prstTxWarp>
              <a:spAutoFit/>
            </a:bodyPr>
            <a:lstStyle/>
            <a:p>
              <a:pPr algn="ctr"/>
              <a:r>
                <a:rPr lang="ru-RU" sz="5400" b="1" cap="none" spc="0" dirty="0" smtClean="0">
                  <a:ln w="19050">
                    <a:noFill/>
                    <a:prstDash val="solid"/>
                  </a:ln>
                  <a:solidFill>
                    <a:srgbClr val="FF0000"/>
                  </a:solidFill>
                </a:rPr>
                <a:t>ЧИТАЙ.</a:t>
              </a:r>
              <a:r>
                <a:rPr lang="ru-RU" sz="5400" b="1" cap="none" spc="0" dirty="0" smtClean="0">
                  <a:ln w="19050">
                    <a:noFill/>
                    <a:prstDash val="solid"/>
                  </a:ln>
                  <a:solidFill>
                    <a:srgbClr val="008000"/>
                  </a:solidFill>
                </a:rPr>
                <a:t> </a:t>
              </a:r>
              <a:r>
                <a:rPr lang="ru-RU" sz="5400" b="1" cap="none" spc="0" dirty="0" smtClean="0">
                  <a:ln w="19050">
                    <a:noFill/>
                    <a:prstDash val="solid"/>
                  </a:ln>
                  <a:solidFill>
                    <a:srgbClr val="FF6600"/>
                  </a:solidFill>
                </a:rPr>
                <a:t>ПИШИ.</a:t>
              </a:r>
              <a:r>
                <a:rPr lang="ru-RU" sz="5400" b="1" cap="none" spc="0" dirty="0" smtClean="0">
                  <a:ln w="19050">
                    <a:noFill/>
                    <a:prstDash val="solid"/>
                  </a:ln>
                  <a:solidFill>
                    <a:srgbClr val="008000"/>
                  </a:solidFill>
                </a:rPr>
                <a:t> </a:t>
              </a:r>
              <a:r>
                <a:rPr lang="ru-RU" sz="5400" b="1" cap="none" spc="0" dirty="0" smtClean="0">
                  <a:ln w="19050">
                    <a:noFill/>
                    <a:prstDash val="solid"/>
                  </a:ln>
                  <a:solidFill>
                    <a:srgbClr val="0066FF"/>
                  </a:solidFill>
                </a:rPr>
                <a:t>ДУМАЙ.</a:t>
              </a:r>
              <a:endParaRPr lang="ru-RU" sz="5400" b="1" cap="none" spc="0" dirty="0">
                <a:ln w="19050">
                  <a:noFill/>
                  <a:prstDash val="solid"/>
                </a:ln>
                <a:solidFill>
                  <a:srgbClr val="0066FF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400092" y="507365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СПРАВКА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1255400"/>
            <a:ext cx="31683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ru-RU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 Circles</a:t>
            </a:r>
            <a:r>
              <a:rPr lang="ru-RU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стала широко известна во всем мире благодаря доктору философских </a:t>
            </a:r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наук, </a:t>
            </a:r>
            <a:r>
              <a:rPr lang="ru-RU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прошлом простому школьному учителю Харви </a:t>
            </a:r>
            <a:r>
              <a:rPr lang="ru-RU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Дениэлсу</a:t>
            </a:r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книга «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 Circles</a:t>
            </a:r>
            <a:r>
              <a:rPr lang="ru-RU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Voice and Choice in Book Clubs and Reading Groups</a:t>
            </a:r>
            <a:r>
              <a:rPr lang="ru-RU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(2001 год) стала основополагающей для развития этой методики.  </a:t>
            </a:r>
            <a:r>
              <a:rPr lang="ru-RU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Дениэлс</a:t>
            </a:r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ведет </a:t>
            </a:r>
            <a:r>
              <a:rPr lang="ru-RU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активную пропаганду «литературных </a:t>
            </a:r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кругов»: мастерские, мастер-классы, </a:t>
            </a:r>
            <a:r>
              <a:rPr lang="ru-RU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различные тренинги.</a:t>
            </a:r>
            <a:endParaRPr lang="ru-RU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477" y="302395"/>
            <a:ext cx="3002523" cy="3995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2" descr="C:\Users\Ranky\Desktop\literature-circl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33056"/>
            <a:ext cx="1794627" cy="2557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8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849" y="2636912"/>
            <a:ext cx="4201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ЛИТЕРАТУРНЫЕ КРУГИ: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5965" y="231031"/>
            <a:ext cx="3020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7584" y="3212976"/>
            <a:ext cx="31683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объединение принципа сотрудничества с процессом обучения, в     центре которого находится ученик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групповая форма работы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не стандартные кружки книголюбов, а методика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0152" y="870967"/>
            <a:ext cx="28083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метод может быть применен на любом языковом курсе, который включает чтение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использование 4 видов речевой деятельности: чтения, письма, устной речи и аудирования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работают в своем темпе, на своем уровне, а не на уровне инструктора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лишь помощник или инструктор, а не член группы</a:t>
            </a: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1026" name="Picture 2" descr="D:\Desktop\ДОКЛАД\ЛК\groupKidsRead-1024x6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9675"/>
            <a:ext cx="3121025" cy="208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4104128" y="304840"/>
            <a:ext cx="1620000" cy="1620000"/>
            <a:chOff x="3549821" y="304840"/>
            <a:chExt cx="1620000" cy="1620000"/>
          </a:xfrm>
        </p:grpSpPr>
        <p:sp>
          <p:nvSpPr>
            <p:cNvPr id="8" name="Овал 7"/>
            <p:cNvSpPr>
              <a:spLocks noChangeAspect="1"/>
            </p:cNvSpPr>
            <p:nvPr/>
          </p:nvSpPr>
          <p:spPr>
            <a:xfrm>
              <a:off x="3636056" y="457915"/>
              <a:ext cx="1440000" cy="1440000"/>
            </a:xfrm>
            <a:prstGeom prst="ellipse">
              <a:avLst/>
            </a:prstGeom>
            <a:solidFill>
              <a:srgbClr val="008000"/>
            </a:solidFill>
            <a:ln w="317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Literature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circles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Прямоугольник 8"/>
            <p:cNvSpPr>
              <a:spLocks noChangeAspect="1"/>
            </p:cNvSpPr>
            <p:nvPr/>
          </p:nvSpPr>
          <p:spPr>
            <a:xfrm rot="220490">
              <a:off x="3549821" y="304840"/>
              <a:ext cx="1620000" cy="1620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1095410"/>
                </a:avLst>
              </a:prstTxWarp>
              <a:spAutoFit/>
            </a:bodyPr>
            <a:lstStyle/>
            <a:p>
              <a:pPr algn="ctr"/>
              <a:r>
                <a:rPr lang="ru-RU" sz="5400" b="1" cap="none" spc="0" dirty="0" smtClean="0">
                  <a:ln w="19050">
                    <a:noFill/>
                    <a:prstDash val="solid"/>
                  </a:ln>
                  <a:solidFill>
                    <a:srgbClr val="FF0000"/>
                  </a:solidFill>
                </a:rPr>
                <a:t>ЧИТАЙ.</a:t>
              </a:r>
              <a:r>
                <a:rPr lang="ru-RU" sz="5400" b="1" cap="none" spc="0" dirty="0" smtClean="0">
                  <a:ln w="19050">
                    <a:noFill/>
                    <a:prstDash val="solid"/>
                  </a:ln>
                  <a:solidFill>
                    <a:srgbClr val="008000"/>
                  </a:solidFill>
                </a:rPr>
                <a:t> </a:t>
              </a:r>
              <a:r>
                <a:rPr lang="ru-RU" sz="5400" b="1" cap="none" spc="0" dirty="0" smtClean="0">
                  <a:ln w="19050">
                    <a:noFill/>
                    <a:prstDash val="solid"/>
                  </a:ln>
                  <a:solidFill>
                    <a:srgbClr val="FF6600"/>
                  </a:solidFill>
                </a:rPr>
                <a:t>ПИШИ.</a:t>
              </a:r>
              <a:r>
                <a:rPr lang="ru-RU" sz="5400" b="1" cap="none" spc="0" dirty="0" smtClean="0">
                  <a:ln w="19050">
                    <a:noFill/>
                    <a:prstDash val="solid"/>
                  </a:ln>
                  <a:solidFill>
                    <a:srgbClr val="008000"/>
                  </a:solidFill>
                </a:rPr>
                <a:t> </a:t>
              </a:r>
              <a:r>
                <a:rPr lang="ru-RU" sz="5400" b="1" cap="none" spc="0" dirty="0" smtClean="0">
                  <a:ln w="19050">
                    <a:noFill/>
                    <a:prstDash val="solid"/>
                  </a:ln>
                  <a:solidFill>
                    <a:srgbClr val="0066FF"/>
                  </a:solidFill>
                </a:rPr>
                <a:t>ДУМАЙ.</a:t>
              </a:r>
              <a:endParaRPr lang="ru-RU" sz="5400" b="1" cap="none" spc="0" dirty="0">
                <a:ln w="19050">
                  <a:noFill/>
                  <a:prstDash val="solid"/>
                </a:ln>
                <a:solidFill>
                  <a:srgbClr val="0066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611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648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ОРГАНИЗОВАТЬ ПРОЦЕСС?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подбирает материал для чтения, соответствующий возрастным особенностям и уровню обучения учащихся</a:t>
            </a:r>
          </a:p>
          <a:p>
            <a:pPr lvl="0"/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учащихся от 4 до 6 человек (не являются постоянными)</a:t>
            </a:r>
          </a:p>
          <a:p>
            <a:pPr lvl="0"/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ученик играет свою роль в группе</a:t>
            </a:r>
          </a:p>
          <a:p>
            <a:pPr lvl="0"/>
            <a:r>
              <a:rPr lang="ru-RU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аждый ученик получает ролевые листы на каждый урок</a:t>
            </a:r>
          </a:p>
          <a:p>
            <a:pPr lvl="0"/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 группа читает один текст</a:t>
            </a:r>
          </a:p>
          <a:p>
            <a:pPr lvl="0"/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ученик готовится индивидуально </a:t>
            </a:r>
          </a:p>
          <a:p>
            <a:pPr lvl="0"/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классе ученики обсуждают прочитанное дома</a:t>
            </a:r>
          </a:p>
          <a:p>
            <a:pPr lvl="0"/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</a:t>
            </a:r>
          </a:p>
          <a:p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4480" y="4825569"/>
            <a:ext cx="1908000" cy="184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6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/>
          <p:cNvSpPr>
            <a:spLocks noChangeAspect="1"/>
          </p:cNvSpPr>
          <p:nvPr/>
        </p:nvSpPr>
        <p:spPr>
          <a:xfrm>
            <a:off x="3779936" y="2492896"/>
            <a:ext cx="1584152" cy="1584152"/>
          </a:xfrm>
          <a:prstGeom prst="ellipse">
            <a:avLst/>
          </a:prstGeom>
          <a:solidFill>
            <a:srgbClr val="CCFFCC"/>
          </a:solidFill>
          <a:ln w="38100">
            <a:solidFill>
              <a:srgbClr val="2EB82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РОЛИ</a:t>
            </a:r>
            <a:endParaRPr lang="en-US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760" y="2261982"/>
            <a:ext cx="1756568" cy="174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060" y="476672"/>
            <a:ext cx="173491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522" y="426871"/>
            <a:ext cx="1722678" cy="170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75123"/>
            <a:ext cx="1777664" cy="177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440" y="4214736"/>
            <a:ext cx="1734544" cy="173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603" y="2238827"/>
            <a:ext cx="1866999" cy="187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15832" y="265022"/>
            <a:ext cx="2116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13"/>
              </a:spcBef>
              <a:buClr>
                <a:srgbClr val="F3A447"/>
              </a:buClr>
            </a:pPr>
            <a:r>
              <a:rPr lang="ru-RU" b="1" spc="140" dirty="0">
                <a:ln w="11430"/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spc="14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ает краткое описание</a:t>
            </a:r>
            <a:r>
              <a:rPr lang="ru-RU" b="1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текста и главных героев</a:t>
            </a:r>
            <a:endParaRPr lang="ru-RU" b="1" spc="50" dirty="0">
              <a:ln w="11430"/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0404" y="116631"/>
            <a:ext cx="1960562" cy="1413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13"/>
              </a:spcBef>
              <a:spcAft>
                <a:spcPts val="0"/>
              </a:spcAft>
              <a:buClr>
                <a:srgbClr val="F3A447"/>
              </a:buClr>
            </a:pPr>
            <a:r>
              <a:rPr lang="ru-RU" sz="1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</a:t>
            </a:r>
            <a:r>
              <a:rPr lang="en-US" sz="1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</a:t>
            </a:r>
          </a:p>
          <a:p>
            <a:pPr>
              <a:spcBef>
                <a:spcPts val="713"/>
              </a:spcBef>
              <a:spcAft>
                <a:spcPts val="0"/>
              </a:spcAft>
              <a:buClr>
                <a:srgbClr val="F3A447"/>
              </a:buClr>
            </a:pPr>
            <a:r>
              <a:rPr lang="ru-RU" sz="1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Подготавливает общие вопросы по теме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4549676"/>
            <a:ext cx="2393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13"/>
              </a:spcBef>
              <a:buClr>
                <a:srgbClr val="F3A447"/>
              </a:buClr>
            </a:pPr>
            <a:r>
              <a:rPr lang="ru-RU" b="1" spc="50" dirty="0">
                <a:ln w="11430"/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аходит новые или </a:t>
            </a:r>
            <a:r>
              <a:rPr lang="ru-RU" b="1" spc="10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слова,</a:t>
            </a:r>
            <a:r>
              <a:rPr lang="ru-RU" b="1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чаще всего встречающиеся слова, работает со словарем, составляет загадки</a:t>
            </a:r>
            <a:endParaRPr lang="ru-RU" sz="1400" spc="240" dirty="0">
              <a:latin typeface="Times New Roman" panose="02020603050405020304" pitchFamily="18" charset="0"/>
              <a:cs typeface="Times New Roman" panose="02020603050405020304" pitchFamily="18" charset="0"/>
              <a:sym typeface="Tw Cen M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0919" y="4372704"/>
            <a:ext cx="2339364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400" b="1" spc="50" dirty="0">
                <a:ln w="11430"/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Иллюстрирует любую часть текста, </a:t>
            </a:r>
            <a:r>
              <a:rPr lang="ru-RU" sz="1400" b="1" spc="90" dirty="0">
                <a:ln w="11430"/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понравившуюся ему или </a:t>
            </a:r>
            <a:r>
              <a:rPr lang="ru-RU" sz="1400" b="1" spc="9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которую </a:t>
            </a:r>
            <a:r>
              <a:rPr lang="ru-RU" sz="14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b="1" spc="50" dirty="0">
                <a:ln w="11430"/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считает ключевой в этом тексте.</a:t>
            </a:r>
          </a:p>
          <a:p>
            <a:pPr marL="360363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ru-RU" sz="1200" b="1" i="1" spc="50" dirty="0">
                <a:ln w="11430"/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i="1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ru-RU" sz="1200" b="1" i="1" spc="50" dirty="0">
                <a:ln w="11430"/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карандашом), </a:t>
            </a:r>
            <a:r>
              <a:rPr lang="ru-RU" sz="1200" b="1" i="1" spc="140" dirty="0">
                <a:ln w="11430"/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акварелью, диаграмма, аппликация,</a:t>
            </a:r>
            <a:r>
              <a:rPr lang="ru-RU" sz="1200" b="1" i="1" spc="50" dirty="0">
                <a:ln w="11430"/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мультфильм…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96336" y="1844824"/>
            <a:ext cx="12241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13"/>
              </a:spcBef>
              <a:buClr>
                <a:srgbClr val="F3A447"/>
              </a:buClr>
            </a:pPr>
            <a:r>
              <a:rPr lang="ru-RU" b="1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 связи текста с </a:t>
            </a:r>
            <a:r>
              <a:rPr lang="ru-RU" b="1" spc="1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окружающим миром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9512" y="2609584"/>
            <a:ext cx="11248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Рисует карту событий и делает подписи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91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6407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РОЛЕВЫЕ ЛИСТЫ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268760"/>
            <a:ext cx="2010045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85934"/>
            <a:ext cx="1959429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89040"/>
            <a:ext cx="214929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519" y="3738069"/>
            <a:ext cx="1953705" cy="28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38828"/>
            <a:ext cx="1639788" cy="23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61804"/>
            <a:ext cx="1522496" cy="226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25344"/>
            <a:ext cx="1946995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" t="2990" r="4419" b="2331"/>
          <a:stretch/>
        </p:blipFill>
        <p:spPr bwMode="auto">
          <a:xfrm>
            <a:off x="6732472" y="3861048"/>
            <a:ext cx="2160000" cy="250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3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4906888" cy="452596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сегодня узнал…»</a:t>
            </a:r>
          </a:p>
          <a:p>
            <a:pPr lvl="0"/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Закладка с любимым героем</a:t>
            </a:r>
          </a:p>
          <a:p>
            <a:pPr lvl="0"/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Шляпа</a:t>
            </a:r>
          </a:p>
          <a:p>
            <a:pPr lvl="0"/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Коллаж</a:t>
            </a:r>
          </a:p>
          <a:p>
            <a:pPr lvl="0"/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Азбука</a:t>
            </a:r>
          </a:p>
          <a:p>
            <a:pPr lvl="0"/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Марка на память</a:t>
            </a:r>
          </a:p>
          <a:p>
            <a:pPr lvl="0"/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 главных идей</a:t>
            </a:r>
          </a:p>
          <a:p>
            <a:pPr lvl="0"/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Лоскутное одеяло</a:t>
            </a:r>
          </a:p>
          <a:p>
            <a:pPr lvl="0"/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Настольная игра</a:t>
            </a:r>
          </a:p>
          <a:p>
            <a:pPr lvl="0"/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Галка</a:t>
            </a:r>
          </a:p>
          <a:p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Сочиняем стихотворение</a:t>
            </a:r>
            <a:endParaRPr lang="ru-RU" b="1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w Cen MT" pitchFamily="34" charset="0"/>
            </a:endParaRPr>
          </a:p>
          <a:p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4" name="Рисунок 3" descr="http://www.litcircles.org/Extension/storyha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034" y="2348880"/>
            <a:ext cx="2556284" cy="20150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 descr="http://www.litcircles.org/Extension/gameboar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25144"/>
            <a:ext cx="2808312" cy="18722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2" descr="C:\Users\Ranky\Desktop\IMG_61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198" y="188640"/>
            <a:ext cx="2400267" cy="1800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9824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752"/>
            <a:ext cx="8229600" cy="864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учащимися, организованная по данной методике на уроке английского языка дает возможность научиться: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описывать события с опорой на зрительную наглядность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передавать основное содержание прочитанного текста с опорой или без опоры на него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читать и находить нужную запрашиваемую информацию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составлять небольшое письменное высказывание с опорой на текст</a:t>
            </a:r>
          </a:p>
          <a:p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091" y="4302963"/>
            <a:ext cx="2438405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1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413</Words>
  <Application>Microsoft Office PowerPoint</Application>
  <PresentationFormat>Экран (4:3)</PresentationFormat>
  <Paragraphs>63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КАК ОРГАНИЗОВАТЬ ПРОЦЕСС?</vt:lpstr>
      <vt:lpstr>Презентация PowerPoint</vt:lpstr>
      <vt:lpstr>РОЛЕВЫЕ ЛИСТЫ</vt:lpstr>
      <vt:lpstr>Подведение итогов </vt:lpstr>
      <vt:lpstr>ДОСТИГНУТЫЕ РЕЗУЛЬТАТЫ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50</cp:revision>
  <dcterms:created xsi:type="dcterms:W3CDTF">2023-12-07T10:25:33Z</dcterms:created>
  <dcterms:modified xsi:type="dcterms:W3CDTF">2025-01-02T20:44:32Z</dcterms:modified>
</cp:coreProperties>
</file>