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99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ED539AB-4F9B-4DBB-A7DE-868A80D545D9}" type="datetimeFigureOut">
              <a:rPr lang="ru-RU" smtClean="0"/>
              <a:pPr/>
              <a:t>09.01.2025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8D0D68-66BF-4584-8021-3CCD2652A8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Разделительный Ь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3600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>
                <a:solidFill>
                  <a:srgbClr val="FF6600"/>
                </a:solidFill>
                <a:latin typeface="Arial Black" pitchFamily="34" charset="0"/>
              </a:rPr>
              <a:t>Корень в земле,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6600"/>
                </a:solidFill>
                <a:latin typeface="Arial Black" pitchFamily="34" charset="0"/>
              </a:rPr>
              <a:t>тело на воле,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6600"/>
                </a:solidFill>
                <a:latin typeface="Arial Black" pitchFamily="34" charset="0"/>
              </a:rPr>
              <a:t>К солнцу тянутся </a:t>
            </a:r>
          </a:p>
          <a:p>
            <a:pPr algn="ctr">
              <a:buNone/>
            </a:pPr>
            <a:r>
              <a:rPr lang="ru-RU" sz="4000" b="1" dirty="0">
                <a:solidFill>
                  <a:srgbClr val="FF6600"/>
                </a:solidFill>
                <a:latin typeface="Arial Black" pitchFamily="34" charset="0"/>
              </a:rPr>
              <a:t>много рук – не расстанутся.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56612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3600" b="1" dirty="0">
                <a:solidFill>
                  <a:srgbClr val="FF6600"/>
                </a:solidFill>
                <a:latin typeface="Arial Black" pitchFamily="34" charset="0"/>
              </a:rPr>
              <a:t>Деревья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935480"/>
            <a:ext cx="7416824" cy="3005688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solidFill>
                  <a:srgbClr val="FF3399"/>
                </a:solidFill>
                <a:latin typeface="Arial Black" pitchFamily="34" charset="0"/>
              </a:rPr>
              <a:t>Спереди - пятачок, </a:t>
            </a:r>
          </a:p>
          <a:p>
            <a:pPr>
              <a:buNone/>
            </a:pPr>
            <a:r>
              <a:rPr lang="ru-RU" sz="3600" dirty="0">
                <a:solidFill>
                  <a:srgbClr val="FF3399"/>
                </a:solidFill>
                <a:latin typeface="Arial Black" pitchFamily="34" charset="0"/>
              </a:rPr>
              <a:t>сзади – крючок.</a:t>
            </a:r>
          </a:p>
          <a:p>
            <a:pPr>
              <a:buNone/>
            </a:pPr>
            <a:r>
              <a:rPr lang="ru-RU" sz="3600" dirty="0">
                <a:solidFill>
                  <a:srgbClr val="FF3399"/>
                </a:solidFill>
                <a:latin typeface="Arial Black" pitchFamily="34" charset="0"/>
              </a:rPr>
              <a:t>Посередине спинка,</a:t>
            </a:r>
          </a:p>
          <a:p>
            <a:pPr>
              <a:buNone/>
            </a:pPr>
            <a:r>
              <a:rPr lang="ru-RU" sz="3600" dirty="0">
                <a:solidFill>
                  <a:srgbClr val="FF3399"/>
                </a:solidFill>
                <a:latin typeface="Arial Black" pitchFamily="34" charset="0"/>
              </a:rPr>
              <a:t> а на ней щетинка. </a:t>
            </a:r>
          </a:p>
          <a:p>
            <a:pPr algn="r">
              <a:buNone/>
            </a:pPr>
            <a:endParaRPr lang="ru-RU" sz="3600" i="1" dirty="0">
              <a:solidFill>
                <a:srgbClr val="FF3399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0152" y="530120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3600" i="1" dirty="0">
                <a:solidFill>
                  <a:srgbClr val="FF3399"/>
                </a:solidFill>
                <a:latin typeface="Arial Black" pitchFamily="34" charset="0"/>
              </a:rPr>
              <a:t>Свинья</a:t>
            </a:r>
            <a:endParaRPr lang="ru-RU" sz="36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2933680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solidFill>
                  <a:srgbClr val="00CC00"/>
                </a:solidFill>
                <a:latin typeface="Arial Cyr Boldit Chuv" pitchFamily="34" charset="-52"/>
              </a:rPr>
              <a:t>   Каждый вечер спать ложусь</a:t>
            </a:r>
            <a:br>
              <a:rPr lang="ru-RU" sz="3600" dirty="0">
                <a:solidFill>
                  <a:srgbClr val="00CC00"/>
                </a:solidFill>
                <a:latin typeface="Arial Cyr Boldit Chuv" pitchFamily="34" charset="-52"/>
              </a:rPr>
            </a:br>
            <a:r>
              <a:rPr lang="ru-RU" sz="3600" dirty="0">
                <a:solidFill>
                  <a:srgbClr val="00CC00"/>
                </a:solidFill>
                <a:latin typeface="Arial Cyr Boldit Chuv" pitchFamily="34" charset="-52"/>
              </a:rPr>
              <a:t>В комнате один я не боюсь</a:t>
            </a:r>
            <a:br>
              <a:rPr lang="ru-RU" sz="3600" dirty="0">
                <a:solidFill>
                  <a:srgbClr val="00CC00"/>
                </a:solidFill>
                <a:latin typeface="Arial Cyr Boldit Chuv" pitchFamily="34" charset="-52"/>
              </a:rPr>
            </a:br>
            <a:r>
              <a:rPr lang="ru-RU" sz="3600" dirty="0">
                <a:solidFill>
                  <a:srgbClr val="00CC00"/>
                </a:solidFill>
                <a:latin typeface="Arial Cyr Boldit Chuv" pitchFamily="34" charset="-52"/>
              </a:rPr>
              <a:t>Засыпаю сладко я</a:t>
            </a:r>
            <a:br>
              <a:rPr lang="ru-RU" sz="3600" dirty="0">
                <a:solidFill>
                  <a:srgbClr val="00CC00"/>
                </a:solidFill>
                <a:latin typeface="Arial Cyr Boldit Chuv" pitchFamily="34" charset="-52"/>
              </a:rPr>
            </a:br>
            <a:r>
              <a:rPr lang="ru-RU" sz="3600" dirty="0">
                <a:solidFill>
                  <a:srgbClr val="00CC00"/>
                </a:solidFill>
                <a:latin typeface="Arial Cyr Boldit Chuv" pitchFamily="34" charset="-52"/>
              </a:rPr>
              <a:t>Под пенье птицы – </a:t>
            </a:r>
          </a:p>
          <a:p>
            <a:pPr>
              <a:buNone/>
            </a:pPr>
            <a:endParaRPr lang="ru-RU" sz="3600" dirty="0">
              <a:solidFill>
                <a:srgbClr val="00CC00"/>
              </a:solidFill>
              <a:latin typeface="Arial Cyr Boldit Chuv" pitchFamily="34" charset="-52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50851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3600" dirty="0">
                <a:solidFill>
                  <a:srgbClr val="00CC00"/>
                </a:solidFill>
                <a:latin typeface="Arial Cyr Boldit Chuv" pitchFamily="34" charset="-52"/>
              </a:rPr>
              <a:t>соловья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075240" cy="3077696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sz="3600" dirty="0">
                <a:solidFill>
                  <a:srgbClr val="9900FF"/>
                </a:solidFill>
                <a:latin typeface="Arial Black" pitchFamily="34" charset="0"/>
              </a:rPr>
              <a:t>Без чего на белом свете</a:t>
            </a:r>
            <a:br>
              <a:rPr lang="ru-RU" sz="3600" dirty="0">
                <a:solidFill>
                  <a:srgbClr val="9900FF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9900FF"/>
                </a:solidFill>
                <a:latin typeface="Arial Black" pitchFamily="34" charset="0"/>
              </a:rPr>
              <a:t>Взрослым не прожить и детям?</a:t>
            </a:r>
            <a:br>
              <a:rPr lang="ru-RU" sz="3600" dirty="0">
                <a:solidFill>
                  <a:srgbClr val="9900FF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9900FF"/>
                </a:solidFill>
                <a:latin typeface="Arial Black" pitchFamily="34" charset="0"/>
              </a:rPr>
              <a:t>Кто поддержит вас, друзья?</a:t>
            </a:r>
            <a:br>
              <a:rPr lang="ru-RU" sz="3600" dirty="0">
                <a:solidFill>
                  <a:srgbClr val="9900FF"/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rgbClr val="9900FF"/>
                </a:solidFill>
                <a:latin typeface="Arial Black" pitchFamily="34" charset="0"/>
              </a:rPr>
              <a:t>Ваша дружная...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84168" y="4941169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3600" dirty="0">
                <a:solidFill>
                  <a:srgbClr val="9900FF"/>
                </a:solidFill>
                <a:latin typeface="Arial Black" pitchFamily="34" charset="0"/>
              </a:rPr>
              <a:t>семья</a:t>
            </a:r>
            <a:br>
              <a:rPr lang="ru-RU" sz="3600" dirty="0">
                <a:solidFill>
                  <a:srgbClr val="9900FF"/>
                </a:solidFill>
                <a:latin typeface="Arial Black" pitchFamily="34" charset="0"/>
              </a:rPr>
            </a:br>
            <a:endParaRPr lang="ru-RU" sz="3600" dirty="0">
              <a:solidFill>
                <a:srgbClr val="99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7931224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 Я с морозами дружу,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Землю заметаю.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Прилетаю и кружу,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Песню завываю,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Ветерок мой младший брат,</a:t>
            </a:r>
            <a:b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Мне всегда бывает рад! </a:t>
            </a:r>
          </a:p>
          <a:p>
            <a:pPr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4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4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4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5697839" y="5805264"/>
            <a:ext cx="2690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accent1"/>
                </a:solidFill>
                <a:latin typeface="Arial Black" pitchFamily="34" charset="0"/>
              </a:rPr>
              <a:t>Вьюга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ds04.infourok.ru/uploads/ex/0855/00043a8c-e395eb22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-315416"/>
            <a:ext cx="7847856" cy="5885892"/>
          </a:xfrm>
          <a:prstGeom prst="rect">
            <a:avLst/>
          </a:prstGeom>
          <a:noFill/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69B80C-6889-4853-876F-47959FB5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903796"/>
            <a:ext cx="7920880" cy="594066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8EAD77-FE95-40DD-ADF4-34724111F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220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0.liveinternet.ru/images/attach/c/7/95/333/95333208__kopiy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3" y="476672"/>
            <a:ext cx="5494053" cy="56886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ds02.infourok.ru/uploads/ex/0d30/000502b7-0bc6d242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552728" cy="49145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6600"/>
                </a:solidFill>
                <a:latin typeface="Arial Cyr Boldit Chuv" pitchFamily="34" charset="-52"/>
              </a:rPr>
              <a:t>Минутка чистописания</a:t>
            </a:r>
          </a:p>
        </p:txBody>
      </p:sp>
    </p:spTree>
  </p:cSld>
  <p:clrMapOvr>
    <a:masterClrMapping/>
  </p:clrMapOvr>
  <p:transition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4" descr="http://litsait.ru/images/photos/medium/79a1cb31bd16f0463dc7708705b877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://litsait.ru/images/photos/medium/79a1cb31bd16f0463dc7708705b877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://litsait.ru/images/photos/medium/79a1cb31bd16f0463dc7708705b877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://litsait.ru/images/photos/medium/79a1cb31bd16f0463dc7708705b877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://litsait.ru/images/photos/medium/79a1cb31bd16f0463dc7708705b8778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://pictures.ucoz.ru/_ph/3/2/24555373.png?15182106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104456" cy="42484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995936" y="2060848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Не дает звука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95936" y="357301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Смягчает слова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rhivurokov.ru/videouroki/html/2017/01/26/v_588a556b14c57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402" y="1412776"/>
            <a:ext cx="6795998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40466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Разделительный Ь</a:t>
            </a:r>
          </a:p>
        </p:txBody>
      </p:sp>
    </p:spTree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  Разделительный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Разделяет согласную от гласной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После разделительного Ь гласные </a:t>
            </a:r>
          </a:p>
          <a:p>
            <a:pPr>
              <a:lnSpc>
                <a:spcPct val="150000"/>
              </a:lnSpc>
              <a:buNone/>
            </a:pPr>
            <a:r>
              <a:rPr lang="ru-RU" sz="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И, Е, Ё, Ю, Я обозначают 2 звука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Разделительный Ь пишется в корне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sz="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Разделительный Ь- орфограмма.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9" name="Picture 1" descr="C:\Users\саша\Desktop\bukva-myagkiy-znak-krasn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5" y="751382"/>
            <a:ext cx="936104" cy="109344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саша\Desktop\hnbwr-29p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7155794" cy="15841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2780928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задание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Выпишите слова с разделительным Ь.</a:t>
            </a:r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Ночью разыгралась вьюга. Девочка шьет куклам платья.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Грачи вьют гнезда на деревьях. Ваня пьет воду из ручья.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35010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2 задание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Допишите словосочетания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Берлога (чья?) -… , гнездо (чьё?) - …, зубы (чьи?) - …, голоса (чьи?) -…, лапы (чьи?) - …, дупло  (чьё?) - …,, уши (чьи?) - … .</a:t>
            </a:r>
            <a:r>
              <a:rPr lang="ru-RU" sz="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985881"/>
            <a:ext cx="8424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CC00"/>
                </a:solidFill>
              </a:rPr>
              <a:t>3 задание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 три-четыре предложения на данную тему.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Осенью, льёт, деревья, дождь, сучья, листья.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саша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275" y="1052513"/>
            <a:ext cx="7029449" cy="527208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24744"/>
            <a:ext cx="7632847" cy="36902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лесу у пня суетня, беготня:</a:t>
            </a:r>
            <a:b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 рабочий весь день хлопочет,</a:t>
            </a:r>
            <a:b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Себе город строит.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5373216"/>
            <a:ext cx="2777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Муравьи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265</TotalTime>
  <Words>282</Words>
  <Application>Microsoft Office PowerPoint</Application>
  <PresentationFormat>Экран (4:3)</PresentationFormat>
  <Paragraphs>43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Arial Cyr Boldit Chuv</vt:lpstr>
      <vt:lpstr>Calibri</vt:lpstr>
      <vt:lpstr>Constantia</vt:lpstr>
      <vt:lpstr>Times New Roman</vt:lpstr>
      <vt:lpstr>Wingdings</vt:lpstr>
      <vt:lpstr>Wingdings 2</vt:lpstr>
      <vt:lpstr>Поток</vt:lpstr>
      <vt:lpstr>Разделительный Ь</vt:lpstr>
      <vt:lpstr>Презентация PowerPoint</vt:lpstr>
      <vt:lpstr>Презентация PowerPoint</vt:lpstr>
      <vt:lpstr>Презентация PowerPoint</vt:lpstr>
      <vt:lpstr>Презентация PowerPoint</vt:lpstr>
      <vt:lpstr>    Разделительный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Разделительный Ь</dc:title>
  <dc:creator>саша</dc:creator>
  <cp:lastModifiedBy>user</cp:lastModifiedBy>
  <cp:revision>25</cp:revision>
  <dcterms:created xsi:type="dcterms:W3CDTF">2018-03-03T17:42:37Z</dcterms:created>
  <dcterms:modified xsi:type="dcterms:W3CDTF">2025-01-09T15:10:13Z</dcterms:modified>
</cp:coreProperties>
</file>