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9144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42" y="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PhAnim="0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685800" y="2130425"/>
            <a:ext cx="7772400" cy="1470025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371600" y="3886200"/>
            <a:ext cx="6400800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749356E-67C2-45C4-965C-F7FDB896D837}" type="datetimeFigureOut">
              <a:rPr lang="ru-RU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E12975B-01BD-4AF5-8856-04E5234A4016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PhAnim="0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749356E-67C2-45C4-965C-F7FDB896D837}" type="datetimeFigureOut">
              <a:rPr lang="ru-RU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E12975B-01BD-4AF5-8856-04E5234A4016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PhAnim="0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6629400" y="274638"/>
            <a:ext cx="2057400" cy="5851525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457200" y="274638"/>
            <a:ext cx="6019800" cy="5851525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749356E-67C2-45C4-965C-F7FDB896D837}" type="datetimeFigureOut">
              <a:rPr lang="ru-RU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E12975B-01BD-4AF5-8856-04E5234A4016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PhAnim="0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749356E-67C2-45C4-965C-F7FDB896D837}" type="datetimeFigureOut">
              <a:rPr lang="ru-RU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E12975B-01BD-4AF5-8856-04E5234A4016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PhAnim="0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749356E-67C2-45C4-965C-F7FDB896D837}" type="datetimeFigureOut">
              <a:rPr lang="ru-RU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E12975B-01BD-4AF5-8856-04E5234A4016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PhAnim="0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 bwMode="auto"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 bwMode="auto"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749356E-67C2-45C4-965C-F7FDB896D837}" type="datetimeFigureOut">
              <a:rPr lang="ru-RU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E12975B-01BD-4AF5-8856-04E5234A4016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PhAnim="0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 bwMode="auto"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 bwMode="auto"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749356E-67C2-45C4-965C-F7FDB896D837}" type="datetimeFigureOut">
              <a:rPr lang="ru-RU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E12975B-01BD-4AF5-8856-04E5234A4016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PhAnim="0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749356E-67C2-45C4-965C-F7FDB896D837}" type="datetimeFigureOut">
              <a:rPr lang="ru-RU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E12975B-01BD-4AF5-8856-04E5234A4016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PhAnim="0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749356E-67C2-45C4-965C-F7FDB896D837}" type="datetimeFigureOut">
              <a:rPr lang="ru-RU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E12975B-01BD-4AF5-8856-04E5234A4016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PhAnim="0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749356E-67C2-45C4-965C-F7FDB896D837}" type="datetimeFigureOut">
              <a:rPr lang="ru-RU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E12975B-01BD-4AF5-8856-04E5234A4016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PhAnim="0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749356E-67C2-45C4-965C-F7FDB896D837}" type="datetimeFigureOut">
              <a:rPr lang="ru-RU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E12975B-01BD-4AF5-8856-04E5234A4016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4FEB0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749356E-67C2-45C4-965C-F7FDB896D837}" type="datetimeFigureOut">
              <a:rPr lang="ru-RU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E12975B-01BD-4AF5-8856-04E5234A4016}" type="slidenum">
              <a:rPr lang="ru-RU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>
        <a:spcBef>
          <a:spcPts val="0"/>
        </a:spcBef>
        <a:buFont typeface="Arial" panose="020B0604020202020204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>
        <a:spcBef>
          <a:spcPts val="0"/>
        </a:spcBef>
        <a:buFont typeface="Arial" panose="020B0604020202020204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spcBef>
          <a:spcPts val="0"/>
        </a:spcBef>
        <a:buFont typeface="Arial" panose="020B0604020202020204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spcBef>
          <a:spcPts val="0"/>
        </a:spcBef>
        <a:buFont typeface="Arial" panose="020B0604020202020204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spcBef>
          <a:spcPts val="0"/>
        </a:spcBef>
        <a:buFont typeface="Arial" panose="020B0604020202020204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spcBef>
          <a:spcPts val="0"/>
        </a:spcBef>
        <a:buFont typeface="Arial" panose="020B0604020202020204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 panose="020B0604020202020204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 panose="020B0604020202020204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 panose="020B0604020202020204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357158" y="260647"/>
            <a:ext cx="8501122" cy="148505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200" b="1">
                <a:solidFill>
                  <a:srgbClr val="002060"/>
                </a:solidFill>
                <a:latin typeface="Times New Roman" panose="02020603050405020304"/>
                <a:cs typeface="Times New Roman" panose="02020603050405020304"/>
              </a:rPr>
              <a:t>Дидактические игры</a:t>
            </a:r>
            <a:br>
              <a:rPr lang="ru-RU" sz="2200" b="1" i="1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</a:br>
            <a:r>
              <a:rPr lang="ru-RU" sz="2000" b="1" i="1">
                <a:solidFill>
                  <a:srgbClr val="002060"/>
                </a:solidFill>
                <a:latin typeface="Times New Roman" panose="02020603050405020304"/>
                <a:cs typeface="Times New Roman" panose="02020603050405020304"/>
              </a:rPr>
              <a:t> по формированию представлений о величине</a:t>
            </a:r>
            <a:br>
              <a:rPr lang="ru-RU" sz="2000" b="1" i="1">
                <a:solidFill>
                  <a:srgbClr val="002060"/>
                </a:solidFill>
                <a:latin typeface="Times New Roman" panose="02020603050405020304"/>
                <a:cs typeface="Times New Roman" panose="02020603050405020304"/>
              </a:rPr>
            </a:br>
            <a:r>
              <a:rPr lang="ru-RU" sz="2000" b="1" i="1">
                <a:solidFill>
                  <a:srgbClr val="002060"/>
                </a:solidFill>
                <a:latin typeface="Times New Roman" panose="02020603050405020304"/>
                <a:cs typeface="Times New Roman" panose="02020603050405020304"/>
              </a:rPr>
              <a:t>предметов у детей дошкольного возраста</a:t>
            </a:r>
            <a:endParaRPr lang="ru-RU" sz="2000" b="1" i="1">
              <a:solidFill>
                <a:srgbClr val="00206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357158" y="5929330"/>
            <a:ext cx="8501122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i="1">
                <a:latin typeface="Times New Roman" panose="02020603050405020304"/>
                <a:cs typeface="Times New Roman" panose="02020603050405020304"/>
              </a:rPr>
              <a:t> </a:t>
            </a:r>
            <a:endParaRPr lang="ru-RU" b="1" i="1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 bwMode="auto">
          <a:xfrm>
            <a:off x="1259632" y="2564904"/>
            <a:ext cx="5904656" cy="3500462"/>
          </a:xfrm>
        </p:spPr>
        <p:txBody>
          <a:bodyPr/>
          <a:lstStyle/>
          <a:p>
            <a:pPr>
              <a:buNone/>
              <a:defRPr/>
            </a:pPr>
            <a:r>
              <a:rPr lang="ru-RU"/>
              <a:t>               </a:t>
            </a:r>
            <a:endParaRPr lang="ru-RU"/>
          </a:p>
        </p:txBody>
      </p:sp>
      <p:pic>
        <p:nvPicPr>
          <p:cNvPr id="11" name="Рисунок 10" descr="https://infodoski.ru/images/detailed/8/d16671.jpg"/>
          <p:cNvPicPr/>
          <p:nvPr/>
        </p:nvPicPr>
        <p:blipFill>
          <a:blip r:embed="rId1"/>
          <a:stretch>
            <a:fillRect/>
          </a:stretch>
        </p:blipFill>
        <p:spPr bwMode="auto">
          <a:xfrm>
            <a:off x="516065" y="2017687"/>
            <a:ext cx="1861819" cy="361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https://infodoski.ru/images/detailed/8/d16671.jpg"/>
          <p:cNvPicPr/>
          <p:nvPr/>
        </p:nvPicPr>
        <p:blipFill>
          <a:blip r:embed="rId1"/>
          <a:stretch>
            <a:fillRect/>
          </a:stretch>
        </p:blipFill>
        <p:spPr bwMode="auto">
          <a:xfrm>
            <a:off x="2614830" y="2561655"/>
            <a:ext cx="1549891" cy="3075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https://infodoski.ru/images/detailed/8/d16671.jpg"/>
          <p:cNvPicPr/>
          <p:nvPr/>
        </p:nvPicPr>
        <p:blipFill>
          <a:blip r:embed="rId1"/>
          <a:stretch>
            <a:fillRect/>
          </a:stretch>
        </p:blipFill>
        <p:spPr bwMode="auto">
          <a:xfrm>
            <a:off x="4355976" y="2855501"/>
            <a:ext cx="1465491" cy="2737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https://infodoski.ru/images/detailed/8/d16671.jpg"/>
          <p:cNvPicPr/>
          <p:nvPr/>
        </p:nvPicPr>
        <p:blipFill>
          <a:blip r:embed="rId1"/>
          <a:stretch>
            <a:fillRect/>
          </a:stretch>
        </p:blipFill>
        <p:spPr bwMode="auto">
          <a:xfrm>
            <a:off x="6084168" y="3297997"/>
            <a:ext cx="1296144" cy="22667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https://infodoski.ru/images/detailed/8/d16671.jpg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7588304" y="3755372"/>
            <a:ext cx="1080120" cy="18055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755576" y="1556792"/>
            <a:ext cx="7888390" cy="43088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i="1" u="none" strike="noStrike" cap="none">
                <a:ln>
                  <a:noFill/>
                </a:ln>
                <a:solidFill>
                  <a:srgbClr val="FF0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endParaRPr lang="ru-RU" sz="2400" b="0" i="1" u="none" strike="noStrike" cap="none">
              <a:ln>
                <a:noFill/>
              </a:ln>
              <a:solidFill>
                <a:srgbClr val="FF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026" name="Picture 2" descr="C:\Users\Надежда\Desktop\3.jpg"/>
          <p:cNvPicPr>
            <a:picLocks noChangeAspect="1" noChangeArrowheads="1"/>
          </p:cNvPicPr>
          <p:nvPr/>
        </p:nvPicPr>
        <p:blipFill>
          <a:blip r:embed="rId1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357158" y="285728"/>
            <a:ext cx="8572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b="1">
              <a:solidFill>
                <a:srgbClr val="002060"/>
              </a:solidFill>
              <a:latin typeface="Times New Roman" panose="02020603050405020304"/>
              <a:cs typeface="Times New Roman" panose="02020603050405020304"/>
            </a:endParaRPr>
          </a:p>
          <a:p>
            <a:pPr>
              <a:defRPr/>
            </a:pPr>
            <a:r>
              <a:rPr lang="ru-RU" b="1">
                <a:solidFill>
                  <a:srgbClr val="00206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endParaRPr lang="ru-RU" sz="1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050" name="Picture 2" descr="C:\Users\Надежда\Desktop\2.jpg"/>
          <p:cNvPicPr>
            <a:picLocks noChangeAspect="1" noChangeArrowheads="1"/>
          </p:cNvPicPr>
          <p:nvPr/>
        </p:nvPicPr>
        <p:blipFill>
          <a:blip r:embed="rId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ipe dir="r"/>
      </p:transition>
    </mc:Choice>
    <mc:Fallback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 bwMode="auto">
          <a:xfrm>
            <a:off x="214282" y="857232"/>
            <a:ext cx="8929718" cy="1643074"/>
          </a:xfrm>
          <a:prstGeom prst="rect">
            <a:avLst/>
          </a:prstGeom>
          <a:noFill/>
        </p:spPr>
        <p:txBody>
          <a:bodyPr wrap="square" rtlCol="0">
            <a:prstTxWarp prst="textCanUp">
              <a:avLst>
                <a:gd name="adj" fmla="val 85714"/>
              </a:avLst>
            </a:prstTxWarp>
            <a:spAutoFit/>
          </a:bodyPr>
          <a:lstStyle/>
          <a:p>
            <a:pPr>
              <a:defRPr/>
            </a:pPr>
            <a:r>
              <a:rPr lang="ru-RU" sz="540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СПАСИБО ЗА ВНИМАНИЕ  </a:t>
            </a:r>
            <a:endParaRPr lang="ru-RU" sz="540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4" name="Picture 3" descr="C:\Users\пекап\Documents\02.png"/>
          <p:cNvPicPr>
            <a:picLocks noChangeAspect="1" noChangeArrowheads="1"/>
          </p:cNvPicPr>
          <p:nvPr/>
        </p:nvPicPr>
        <p:blipFill>
          <a:blip r:embed="rId1"/>
          <a:stretch>
            <a:fillRect/>
          </a:stretch>
        </p:blipFill>
        <p:spPr bwMode="auto">
          <a:xfrm>
            <a:off x="2428860" y="2269288"/>
            <a:ext cx="4357686" cy="458871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edge/>
      </p:transition>
    </mc:Choice>
    <mc:Fallback>
      <p:transition spd="slow">
        <p:wedg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142852"/>
            <a:ext cx="8229600" cy="71438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400" b="1" i="1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endParaRPr lang="ru-RU" sz="2400" b="1" i="1">
              <a:solidFill>
                <a:srgbClr val="FF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>
          <a:xfrm>
            <a:off x="353190" y="476672"/>
            <a:ext cx="8229600" cy="6480720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ru-RU" sz="1800" b="1" dirty="0">
                <a:solidFill>
                  <a:srgbClr val="002060"/>
                </a:solidFill>
                <a:latin typeface="Times New Roman" panose="02020603050405020304"/>
                <a:cs typeface="Times New Roman" panose="02020603050405020304"/>
              </a:rPr>
              <a:t>Дидактическая игра </a:t>
            </a:r>
            <a:endParaRPr dirty="0"/>
          </a:p>
          <a:p>
            <a:pPr marL="0" indent="0" algn="ctr">
              <a:buNone/>
              <a:defRPr/>
            </a:pPr>
            <a:r>
              <a:rPr lang="ru-RU" sz="1800" b="1" i="1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«Теремок»</a:t>
            </a:r>
            <a:endParaRPr lang="ru-RU" sz="1800" b="1" dirty="0">
              <a:solidFill>
                <a:srgbClr val="FF0000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0" indent="0" algn="just">
              <a:buNone/>
              <a:defRPr/>
            </a:pPr>
            <a:r>
              <a:rPr lang="ru-RU" sz="1800" b="1" dirty="0">
                <a:latin typeface="Times New Roman" panose="02020603050405020304"/>
                <a:cs typeface="Times New Roman" panose="02020603050405020304"/>
              </a:rPr>
              <a:t>Цель: </a:t>
            </a:r>
            <a:r>
              <a:rPr lang="ru-RU" sz="1800" dirty="0">
                <a:latin typeface="Times New Roman" panose="02020603050405020304"/>
                <a:cs typeface="Times New Roman" panose="02020603050405020304"/>
              </a:rPr>
              <a:t>активизировать познавательную деятельность детей, закрепить   математические знания.</a:t>
            </a:r>
            <a:r>
              <a:rPr lang="ru-RU" sz="1800" b="1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ru-RU" sz="1800" dirty="0">
                <a:latin typeface="Times New Roman" panose="02020603050405020304"/>
                <a:cs typeface="Times New Roman" panose="02020603050405020304"/>
              </a:rPr>
              <a:t>Учить детей составлять </a:t>
            </a:r>
            <a:r>
              <a:rPr lang="ru-RU" sz="1800" dirty="0" err="1">
                <a:latin typeface="Times New Roman" panose="02020603050405020304"/>
                <a:cs typeface="Times New Roman" panose="02020603050405020304"/>
              </a:rPr>
              <a:t>сериационный</a:t>
            </a:r>
            <a:r>
              <a:rPr lang="ru-RU" sz="1800" dirty="0">
                <a:latin typeface="Times New Roman" panose="02020603050405020304"/>
                <a:cs typeface="Times New Roman" panose="02020603050405020304"/>
              </a:rPr>
              <a:t> ряд по двум признакам: величине и цвету. Развивать умение сравнивать круги по величине: «самый большой», «большой», «маленький». Развивать мелкую моторику, мышление, внимание, память.</a:t>
            </a:r>
            <a:endParaRPr dirty="0"/>
          </a:p>
          <a:p>
            <a:pPr marL="0" indent="0" algn="ctr">
              <a:buNone/>
              <a:defRPr/>
            </a:pPr>
            <a:r>
              <a:rPr lang="ru-RU" sz="1800" b="1" dirty="0">
                <a:solidFill>
                  <a:srgbClr val="00206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endParaRPr lang="ru-RU" sz="1800" dirty="0">
              <a:latin typeface="Times New Roman" panose="02020603050405020304"/>
              <a:cs typeface="Times New Roman" panose="02020603050405020304"/>
            </a:endParaRPr>
          </a:p>
          <a:p>
            <a:pPr marL="0" indent="0" algn="just">
              <a:buNone/>
              <a:defRPr/>
            </a:pPr>
            <a:r>
              <a:rPr lang="ru-RU" sz="1800" b="1" dirty="0">
                <a:latin typeface="Times New Roman" panose="02020603050405020304"/>
                <a:cs typeface="Times New Roman" panose="02020603050405020304"/>
              </a:rPr>
              <a:t>Ход игры:</a:t>
            </a:r>
            <a:r>
              <a:rPr lang="ru-RU" sz="1800" dirty="0">
                <a:latin typeface="Times New Roman" panose="02020603050405020304"/>
                <a:cs typeface="Times New Roman" panose="02020603050405020304"/>
              </a:rPr>
              <a:t>  </a:t>
            </a:r>
            <a:endParaRPr dirty="0"/>
          </a:p>
          <a:p>
            <a:pPr marL="0" indent="0" algn="just">
              <a:buNone/>
              <a:defRPr/>
            </a:pPr>
            <a:r>
              <a:rPr lang="ru-RU" sz="1800" b="1" i="1" dirty="0">
                <a:latin typeface="Times New Roman" panose="02020603050405020304"/>
                <a:cs typeface="Times New Roman" panose="02020603050405020304"/>
              </a:rPr>
              <a:t>1 вариант игры</a:t>
            </a:r>
            <a:endParaRPr dirty="0"/>
          </a:p>
          <a:p>
            <a:pPr marL="0" indent="0" algn="just">
              <a:buNone/>
              <a:defRPr/>
            </a:pPr>
            <a:r>
              <a:rPr lang="ru-RU" sz="1800" dirty="0">
                <a:latin typeface="Times New Roman" panose="02020603050405020304"/>
                <a:cs typeface="Times New Roman" panose="02020603050405020304"/>
              </a:rPr>
              <a:t>Ребенку необходимо расставить круги разного цвета по величине </a:t>
            </a:r>
            <a:r>
              <a:rPr lang="ru-RU" sz="1800" i="1" dirty="0">
                <a:latin typeface="Times New Roman" panose="02020603050405020304"/>
                <a:cs typeface="Times New Roman" panose="02020603050405020304"/>
              </a:rPr>
              <a:t>(от самого большого до самого маленького</a:t>
            </a:r>
            <a:r>
              <a:rPr lang="ru-RU" sz="1800" i="1" dirty="0" smtClean="0">
                <a:latin typeface="Times New Roman" panose="02020603050405020304"/>
                <a:cs typeface="Times New Roman" panose="02020603050405020304"/>
              </a:rPr>
              <a:t>). Показать и назвать: </a:t>
            </a:r>
            <a:r>
              <a:rPr lang="ru-RU" sz="1800" dirty="0" smtClean="0">
                <a:latin typeface="Times New Roman" panose="02020603050405020304"/>
                <a:cs typeface="Times New Roman" panose="02020603050405020304"/>
              </a:rPr>
              <a:t>самый большой круг,   самый </a:t>
            </a:r>
            <a:r>
              <a:rPr lang="ru-RU" sz="1800" smtClean="0">
                <a:latin typeface="Times New Roman" panose="02020603050405020304"/>
                <a:cs typeface="Times New Roman" panose="02020603050405020304"/>
              </a:rPr>
              <a:t>маленький круг.</a:t>
            </a:r>
            <a:endParaRPr lang="ru-RU" sz="1800" dirty="0">
              <a:latin typeface="Times New Roman" panose="02020603050405020304"/>
              <a:cs typeface="Times New Roman" panose="02020603050405020304"/>
            </a:endParaRPr>
          </a:p>
          <a:p>
            <a:pPr marL="0" indent="0" algn="just">
              <a:buNone/>
              <a:defRPr/>
            </a:pPr>
            <a:r>
              <a:rPr lang="ru-RU" sz="1800" dirty="0">
                <a:latin typeface="Times New Roman" panose="02020603050405020304"/>
                <a:cs typeface="Times New Roman" panose="02020603050405020304"/>
              </a:rPr>
              <a:t>Назвать, какого животного обозначает каждый круг (круг коричневого цвета – медведь, зеленого цвета – лягушка и т.д.)</a:t>
            </a:r>
            <a:endParaRPr dirty="0"/>
          </a:p>
          <a:p>
            <a:pPr marL="0" indent="0" algn="just">
              <a:buNone/>
              <a:defRPr/>
            </a:pPr>
            <a:r>
              <a:rPr lang="ru-RU" sz="1800" b="1" i="1" dirty="0">
                <a:latin typeface="Times New Roman" panose="02020603050405020304"/>
                <a:cs typeface="Times New Roman" panose="02020603050405020304"/>
              </a:rPr>
              <a:t>2 вариант игры</a:t>
            </a:r>
            <a:endParaRPr dirty="0"/>
          </a:p>
          <a:p>
            <a:pPr marL="0" indent="0" algn="just">
              <a:buNone/>
              <a:defRPr/>
            </a:pPr>
            <a:r>
              <a:rPr lang="ru-RU" sz="1800" dirty="0">
                <a:latin typeface="Times New Roman" panose="02020603050405020304"/>
                <a:cs typeface="Times New Roman" panose="02020603050405020304"/>
              </a:rPr>
              <a:t>Ребенку необходимо составить </a:t>
            </a:r>
            <a:r>
              <a:rPr lang="ru-RU" sz="1800" dirty="0" err="1">
                <a:latin typeface="Times New Roman" panose="02020603050405020304"/>
                <a:cs typeface="Times New Roman" panose="02020603050405020304"/>
              </a:rPr>
              <a:t>сериационный</a:t>
            </a:r>
            <a:r>
              <a:rPr lang="ru-RU" sz="1800" dirty="0">
                <a:latin typeface="Times New Roman" panose="02020603050405020304"/>
                <a:cs typeface="Times New Roman" panose="02020603050405020304"/>
              </a:rPr>
              <a:t> ряд по величине: «самый большой», «большой», «маленький».</a:t>
            </a:r>
            <a:endParaRPr dirty="0"/>
          </a:p>
          <a:p>
            <a:pPr marL="0" indent="0">
              <a:buNone/>
              <a:defRPr/>
            </a:pPr>
            <a:endParaRPr lang="ru-RU" sz="1800" dirty="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 bwMode="auto">
          <a:xfrm>
            <a:off x="6572264" y="4786322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/>
              <a:t>  </a:t>
            </a:r>
            <a:endParaRPr lang="ru-RU"/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827584" y="476672"/>
            <a:ext cx="748883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/>
              <a:t> </a:t>
            </a:r>
            <a:endParaRPr lang="ru-RU" sz="2400" b="1" i="1">
              <a:solidFill>
                <a:srgbClr val="C00000"/>
              </a:solidFill>
              <a:latin typeface="Times New Roman" panose="02020603050405020304"/>
              <a:cs typeface="Times New Roman" panose="02020603050405020304"/>
            </a:endParaRPr>
          </a:p>
          <a:p>
            <a:pPr algn="ctr">
              <a:defRPr/>
            </a:pPr>
            <a:endParaRPr lang="ru-RU" sz="2400" b="1">
              <a:solidFill>
                <a:srgbClr val="C00000"/>
              </a:solidFill>
              <a:latin typeface="Times New Roman" panose="02020603050405020304"/>
              <a:cs typeface="Times New Roman" panose="02020603050405020304"/>
            </a:endParaRPr>
          </a:p>
          <a:p>
            <a:pPr>
              <a:defRPr/>
            </a:pPr>
            <a:endParaRPr lang="ru-RU" b="1"/>
          </a:p>
          <a:p>
            <a:pPr>
              <a:defRPr/>
            </a:pPr>
            <a:endParaRPr lang="ru-RU" b="1"/>
          </a:p>
          <a:p>
            <a:pPr>
              <a:defRPr/>
            </a:pPr>
            <a:endParaRPr lang="ru-RU" b="1"/>
          </a:p>
          <a:p>
            <a:pPr>
              <a:defRPr/>
            </a:pPr>
            <a:endParaRPr lang="ru-RU" b="1"/>
          </a:p>
          <a:p>
            <a:pPr>
              <a:defRPr/>
            </a:pPr>
            <a:endParaRPr lang="ru-RU"/>
          </a:p>
        </p:txBody>
      </p:sp>
      <p:pic>
        <p:nvPicPr>
          <p:cNvPr id="1026" name="Picture 2" descr="C:\Users\Надежда\Desktop\Скриншот 30-03-2024 185146.jpg"/>
          <p:cNvPicPr>
            <a:picLocks noChangeAspect="1" noChangeArrowheads="1"/>
          </p:cNvPicPr>
          <p:nvPr/>
        </p:nvPicPr>
        <p:blipFill>
          <a:blip r:embed="rId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539552" y="332656"/>
            <a:ext cx="8064896" cy="525658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b="1" i="1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endParaRPr lang="ru-RU" b="1" i="1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>
          <a:xfrm>
            <a:off x="214282" y="357167"/>
            <a:ext cx="8643998" cy="2071702"/>
          </a:xfrm>
        </p:spPr>
        <p:txBody>
          <a:bodyPr>
            <a:noAutofit/>
          </a:bodyPr>
          <a:lstStyle/>
          <a:p>
            <a:pPr algn="just">
              <a:buNone/>
              <a:defRPr/>
            </a:pPr>
            <a:r>
              <a:rPr lang="ru-RU" sz="2200">
                <a:latin typeface="Times New Roman" panose="02020603050405020304"/>
                <a:cs typeface="Times New Roman" panose="02020603050405020304"/>
              </a:rPr>
              <a:t>   </a:t>
            </a:r>
            <a:endParaRPr lang="ru-RU" sz="22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8" name="Прямоугольник 17" descr="https://thumb.tildacdn.com/tild3638-6630-4166-a637-346634643665/-/resize/360x/-/format/webp/photo.jpg"/>
          <p:cNvSpPr>
            <a:spLocks noChangeAspect="1" noChangeArrowheads="1"/>
          </p:cNvSpPr>
          <p:nvPr/>
        </p:nvSpPr>
        <p:spPr bwMode="auto">
          <a:xfrm>
            <a:off x="0" y="0"/>
            <a:ext cx="300990" cy="300990"/>
          </a:xfrm>
          <a:prstGeom prst="rect">
            <a:avLst/>
          </a:prstGeom>
          <a:noFill/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19" name="Прямоугольник 18" descr="https://thumb.tildacdn.com/tild3638-6630-4166-a637-346634643665/-/resize/360x/-/format/webp/photo.jpg"/>
          <p:cNvSpPr>
            <a:spLocks noChangeAspect="1" noChangeArrowheads="1"/>
          </p:cNvSpPr>
          <p:nvPr/>
        </p:nvSpPr>
        <p:spPr bwMode="auto">
          <a:xfrm>
            <a:off x="0" y="0"/>
            <a:ext cx="300990" cy="300990"/>
          </a:xfrm>
          <a:prstGeom prst="rect">
            <a:avLst/>
          </a:prstGeom>
          <a:noFill/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" name="Прямоугольник 19" descr="https://thumb.tildacdn.com/tild3638-6630-4166-a637-346634643665/-/resize/360x/-/format/webp/photo.jpg"/>
          <p:cNvSpPr>
            <a:spLocks noChangeAspect="1" noChangeArrowheads="1"/>
          </p:cNvSpPr>
          <p:nvPr/>
        </p:nvSpPr>
        <p:spPr bwMode="auto">
          <a:xfrm>
            <a:off x="0" y="0"/>
            <a:ext cx="300990" cy="300990"/>
          </a:xfrm>
          <a:prstGeom prst="rect">
            <a:avLst/>
          </a:prstGeom>
          <a:noFill/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1" name="Rectangle 16"/>
          <p:cNvSpPr>
            <a:spLocks noChangeArrowheads="1"/>
          </p:cNvSpPr>
          <p:nvPr/>
        </p:nvSpPr>
        <p:spPr bwMode="auto">
          <a:xfrm>
            <a:off x="539552" y="3415319"/>
            <a:ext cx="8208912" cy="118494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100" b="0" i="0" u="none" strike="noStrike" cap="none">
              <a:ln>
                <a:noFill/>
              </a:ln>
              <a:solidFill>
                <a:schemeClr val="tx1"/>
              </a:solidFill>
              <a:latin typeface="Calibri" panose="020F0502020204030204"/>
              <a:ea typeface="Calibri" panose="020F0502020204030204"/>
              <a:cs typeface="Times New Roman" panose="02020603050405020304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100">
              <a:latin typeface="Calibri" panose="020F0502020204030204"/>
              <a:ea typeface="Calibri" panose="020F0502020204030204"/>
              <a:cs typeface="Times New Roman" panose="02020603050405020304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100" b="0" i="0" u="none" strike="noStrike" cap="none">
              <a:ln>
                <a:noFill/>
              </a:ln>
              <a:solidFill>
                <a:schemeClr val="tx1"/>
              </a:solidFill>
              <a:latin typeface="Calibri" panose="020F0502020204030204"/>
              <a:ea typeface="Calibri" panose="020F0502020204030204"/>
              <a:cs typeface="Times New Roman" panose="02020603050405020304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100">
              <a:latin typeface="Calibri" panose="020F0502020204030204"/>
              <a:ea typeface="Calibri" panose="020F0502020204030204"/>
              <a:cs typeface="Times New Roman" panose="02020603050405020304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br>
              <a:rPr lang="ru-RU" sz="1100" b="0" i="0" u="none" strike="noStrike" cap="none">
                <a:ln>
                  <a:noFill/>
                </a:ln>
                <a:solidFill>
                  <a:schemeClr val="tx1"/>
                </a:solidFill>
                <a:latin typeface="Calibri" panose="020F0502020204030204"/>
                <a:ea typeface="Calibri" panose="020F0502020204030204"/>
                <a:cs typeface="Times New Roman" panose="02020603050405020304"/>
              </a:rPr>
            </a:br>
            <a:r>
              <a:rPr lang="ru-RU" sz="1600" b="0" i="0" u="none" strike="noStrike" cap="none">
                <a:ln>
                  <a:noFill/>
                </a:ln>
                <a:solidFill>
                  <a:srgbClr val="000000"/>
                </a:solidFill>
                <a:latin typeface="Calibri" panose="020F0502020204030204"/>
                <a:ea typeface="Times New Roman" panose="02020603050405020304"/>
                <a:cs typeface="Times New Roman" panose="02020603050405020304"/>
              </a:rPr>
              <a:t>	</a:t>
            </a:r>
            <a:endParaRPr lang="ru-RU" sz="1800" b="0" i="0" u="none" strike="noStrike" cap="none">
              <a:ln>
                <a:noFill/>
              </a:ln>
              <a:solidFill>
                <a:schemeClr val="tx1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22" name="Rectangle 17"/>
          <p:cNvSpPr>
            <a:spLocks noChangeArrowheads="1"/>
          </p:cNvSpPr>
          <p:nvPr/>
        </p:nvSpPr>
        <p:spPr bwMode="auto">
          <a:xfrm>
            <a:off x="0" y="758825"/>
            <a:ext cx="9144000" cy="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82270" algn="l"/>
                <a:tab pos="2969895" algn="ctr"/>
              </a:tabLst>
              <a:defRPr/>
            </a:pPr>
            <a:endParaRPr lang="ru-RU" sz="1800" b="0" i="0" u="none" strike="noStrike" cap="none">
              <a:ln>
                <a:noFill/>
              </a:ln>
              <a:solidFill>
                <a:schemeClr val="tx1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23" name="Rectangle 18"/>
          <p:cNvSpPr>
            <a:spLocks noChangeArrowheads="1"/>
          </p:cNvSpPr>
          <p:nvPr/>
        </p:nvSpPr>
        <p:spPr bwMode="auto">
          <a:xfrm>
            <a:off x="0" y="1362075"/>
            <a:ext cx="9144000" cy="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i="0" u="none" strike="noStrike" cap="none">
              <a:ln>
                <a:noFill/>
              </a:ln>
              <a:solidFill>
                <a:schemeClr val="tx1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539552" y="290103"/>
            <a:ext cx="835292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b="1">
              <a:solidFill>
                <a:srgbClr val="002060"/>
              </a:solidFill>
              <a:latin typeface="Times New Roman" panose="02020603050405020304"/>
              <a:cs typeface="Times New Roman" panose="02020603050405020304"/>
            </a:endParaRPr>
          </a:p>
          <a:p>
            <a:pPr algn="ctr">
              <a:defRPr/>
            </a:pPr>
            <a:r>
              <a:rPr lang="ru-RU" b="1">
                <a:solidFill>
                  <a:srgbClr val="002060"/>
                </a:solidFill>
                <a:latin typeface="Times New Roman" panose="02020603050405020304"/>
                <a:cs typeface="Times New Roman" panose="02020603050405020304"/>
              </a:rPr>
              <a:t>Дидактическая игра </a:t>
            </a:r>
            <a:endParaRPr lang="ru-RU" b="1">
              <a:solidFill>
                <a:srgbClr val="002060"/>
              </a:solidFill>
              <a:latin typeface="Times New Roman" panose="02020603050405020304"/>
              <a:cs typeface="Times New Roman" panose="02020603050405020304"/>
            </a:endParaRPr>
          </a:p>
          <a:p>
            <a:pPr algn="ctr">
              <a:defRPr/>
            </a:pPr>
            <a:r>
              <a:rPr lang="ru-RU" b="1" i="1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«Три медведя»</a:t>
            </a:r>
            <a:endParaRPr lang="ru-RU" b="1" i="1">
              <a:solidFill>
                <a:srgbClr val="FF0000"/>
              </a:solidFill>
              <a:latin typeface="Times New Roman" panose="02020603050405020304"/>
              <a:cs typeface="Times New Roman" panose="02020603050405020304"/>
            </a:endParaRPr>
          </a:p>
          <a:p>
            <a:pPr algn="ctr">
              <a:defRPr/>
            </a:pPr>
            <a:endParaRPr lang="ru-RU" b="1">
              <a:solidFill>
                <a:srgbClr val="FF0000"/>
              </a:solidFill>
              <a:latin typeface="Times New Roman" panose="02020603050405020304"/>
              <a:cs typeface="Times New Roman" panose="02020603050405020304"/>
            </a:endParaRPr>
          </a:p>
          <a:p>
            <a:pPr algn="just">
              <a:defRPr/>
            </a:pPr>
            <a:r>
              <a:rPr lang="ru-RU" b="1">
                <a:latin typeface="Times New Roman" panose="02020603050405020304"/>
                <a:cs typeface="Times New Roman" panose="02020603050405020304"/>
              </a:rPr>
              <a:t>Цель: </a:t>
            </a:r>
            <a:r>
              <a:rPr lang="ru-RU">
                <a:latin typeface="Times New Roman" panose="02020603050405020304"/>
                <a:cs typeface="Times New Roman" panose="02020603050405020304"/>
              </a:rPr>
              <a:t> учить детей соотносить предметы по величине, сравнивть и сопоставлять их. Закреплять значение слов: </a:t>
            </a:r>
            <a:r>
              <a:rPr lang="ru-RU" i="1">
                <a:latin typeface="Times New Roman" panose="02020603050405020304"/>
                <a:cs typeface="Times New Roman" panose="02020603050405020304"/>
              </a:rPr>
              <a:t>самый большой, большой, маленький, больше, меньше</a:t>
            </a:r>
            <a:r>
              <a:rPr lang="ru-RU">
                <a:latin typeface="Times New Roman" panose="02020603050405020304"/>
                <a:cs typeface="Times New Roman" panose="02020603050405020304"/>
              </a:rPr>
              <a:t>, вести их в активный словарь детей. Развивать мышление, воображение, память, внимание; вызвать положительные эмоции от игры. </a:t>
            </a:r>
            <a:endParaRPr lang="ru-RU">
              <a:latin typeface="Times New Roman" panose="02020603050405020304"/>
              <a:cs typeface="Times New Roman" panose="02020603050405020304"/>
            </a:endParaRPr>
          </a:p>
          <a:p>
            <a:pPr algn="just">
              <a:defRPr/>
            </a:pPr>
            <a:endParaRPr lang="ru-RU">
              <a:latin typeface="Times New Roman" panose="02020603050405020304"/>
              <a:cs typeface="Times New Roman" panose="02020603050405020304"/>
            </a:endParaRPr>
          </a:p>
          <a:p>
            <a:pPr>
              <a:defRPr/>
            </a:pPr>
            <a:r>
              <a:rPr lang="ru-RU" b="1">
                <a:latin typeface="Times New Roman" panose="02020603050405020304"/>
                <a:cs typeface="Times New Roman" panose="02020603050405020304"/>
              </a:rPr>
              <a:t> Ход игры:</a:t>
            </a:r>
            <a:r>
              <a:rPr lang="ru-RU">
                <a:latin typeface="Times New Roman" panose="02020603050405020304"/>
                <a:cs typeface="Times New Roman" panose="02020603050405020304"/>
              </a:rPr>
              <a:t>  </a:t>
            </a:r>
            <a:endParaRPr lang="ru-RU">
              <a:latin typeface="Times New Roman" panose="02020603050405020304"/>
              <a:cs typeface="Times New Roman" panose="02020603050405020304"/>
            </a:endParaRPr>
          </a:p>
          <a:p>
            <a:pPr>
              <a:defRPr/>
            </a:pPr>
            <a:endParaRPr lang="ru-RU">
              <a:latin typeface="Times New Roman" panose="02020603050405020304"/>
              <a:cs typeface="Times New Roman" panose="02020603050405020304"/>
            </a:endParaRPr>
          </a:p>
          <a:p>
            <a:pPr>
              <a:defRPr/>
            </a:pPr>
            <a:r>
              <a:rPr lang="ru-RU">
                <a:latin typeface="Times New Roman" panose="02020603050405020304"/>
                <a:cs typeface="Times New Roman" panose="02020603050405020304"/>
              </a:rPr>
              <a:t>Ребенку необходимо расставить медведей «по росту», начиная с самого большого, и подобрать каждому предметы (чашка, ложка, кровать, стул и т.д.) соответствующего размера.</a:t>
            </a:r>
            <a:endParaRPr lang="ru-RU">
              <a:latin typeface="Times New Roman" panose="02020603050405020304"/>
              <a:cs typeface="Times New Roman" panose="02020603050405020304"/>
            </a:endParaRPr>
          </a:p>
          <a:p>
            <a:pPr>
              <a:defRPr/>
            </a:pPr>
            <a:endParaRPr lang="ru-RU">
              <a:latin typeface="Times New Roman" panose="02020603050405020304"/>
              <a:cs typeface="Times New Roman" panose="02020603050405020304"/>
            </a:endParaRPr>
          </a:p>
          <a:p>
            <a:pPr>
              <a:defRPr/>
            </a:pPr>
            <a:endParaRPr lang="ru-RU">
              <a:latin typeface="Times New Roman" panose="02020603050405020304"/>
              <a:cs typeface="Times New Roman" panose="02020603050405020304"/>
            </a:endParaRPr>
          </a:p>
          <a:p>
            <a:pPr>
              <a:defRPr/>
            </a:pPr>
            <a:endParaRPr lang="ru-RU">
              <a:latin typeface="Times New Roman" panose="02020603050405020304"/>
              <a:cs typeface="Times New Roman" panose="02020603050405020304"/>
            </a:endParaRPr>
          </a:p>
          <a:p>
            <a:pPr>
              <a:defRPr/>
            </a:pPr>
            <a:endParaRPr lang="ru-RU">
              <a:latin typeface="Times New Roman" panose="02020603050405020304"/>
              <a:cs typeface="Times New Roman" panose="02020603050405020304"/>
            </a:endParaRPr>
          </a:p>
          <a:p>
            <a:pPr>
              <a:defRPr/>
            </a:pPr>
            <a:endParaRPr lang="ru-RU">
              <a:latin typeface="Times New Roman" panose="02020603050405020304"/>
              <a:cs typeface="Times New Roman" panose="02020603050405020304"/>
            </a:endParaRPr>
          </a:p>
          <a:p>
            <a:pPr>
              <a:defRPr/>
            </a:pPr>
            <a:endParaRPr lang="ru-RU">
              <a:latin typeface="Times New Roman" panose="02020603050405020304"/>
              <a:cs typeface="Times New Roman" panose="02020603050405020304"/>
            </a:endParaRPr>
          </a:p>
          <a:p>
            <a:pPr>
              <a:defRPr/>
            </a:pPr>
            <a:endParaRPr lang="ru-RU">
              <a:latin typeface="Times New Roman" panose="02020603050405020304"/>
              <a:cs typeface="Times New Roman" panose="02020603050405020304"/>
            </a:endParaRPr>
          </a:p>
          <a:p>
            <a:pPr>
              <a:defRPr/>
            </a:pPr>
            <a:endParaRPr lang="ru-RU">
              <a:latin typeface="Times New Roman" panose="02020603050405020304"/>
              <a:cs typeface="Times New Roman" panose="02020603050405020304"/>
            </a:endParaRPr>
          </a:p>
          <a:p>
            <a:pPr>
              <a:defRPr/>
            </a:pPr>
            <a:endParaRPr lang="ru-RU">
              <a:latin typeface="Times New Roman" panose="02020603050405020304"/>
              <a:cs typeface="Times New Roman" panose="02020603050405020304"/>
            </a:endParaRPr>
          </a:p>
          <a:p>
            <a:pPr>
              <a:defRPr/>
            </a:pPr>
            <a:endParaRPr lang="ru-RU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1" name="Рисунок 10" descr="https://img.razrisyika.ru/kart/42/1200/164633-tri-medvedya-dlya-detey-2.jpg"/>
          <p:cNvPicPr/>
          <p:nvPr/>
        </p:nvPicPr>
        <p:blipFill>
          <a:blip r:embed="rId1"/>
          <a:stretch>
            <a:fillRect/>
          </a:stretch>
        </p:blipFill>
        <p:spPr bwMode="auto">
          <a:xfrm>
            <a:off x="1601787" y="4293096"/>
            <a:ext cx="5202461" cy="24482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0" y="214290"/>
            <a:ext cx="9144000" cy="128588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b="1" i="1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endParaRPr lang="ru-RU" sz="4000" i="1">
              <a:ln>
                <a:solidFill>
                  <a:schemeClr val="tx1"/>
                </a:solidFill>
              </a:ln>
              <a:solidFill>
                <a:schemeClr val="accent1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>
          <a:xfrm>
            <a:off x="214282" y="357166"/>
            <a:ext cx="8715436" cy="5572164"/>
          </a:xfrm>
        </p:spPr>
        <p:txBody>
          <a:bodyPr>
            <a:normAutofit/>
          </a:bodyPr>
          <a:lstStyle/>
          <a:p>
            <a:pPr>
              <a:buFont typeface="Wingdings" panose="05000000000000000000"/>
              <a:buChar char="Ø"/>
              <a:defRPr/>
            </a:pPr>
            <a:endParaRPr lang="ru-RU">
              <a:latin typeface="Times New Roman" panose="02020603050405020304"/>
              <a:cs typeface="Times New Roman" panose="02020603050405020304"/>
            </a:endParaRPr>
          </a:p>
          <a:p>
            <a:pPr>
              <a:defRPr/>
            </a:pPr>
            <a:endParaRPr lang="ru-RU"/>
          </a:p>
          <a:p>
            <a:pPr>
              <a:defRPr/>
            </a:pPr>
            <a:endParaRPr lang="ru-RU"/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467544" y="418008"/>
            <a:ext cx="8319298" cy="43088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i="1" u="none" strike="noStrike" cap="none">
                <a:ln>
                  <a:noFill/>
                </a:ln>
                <a:solidFill>
                  <a:srgbClr val="FF0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endParaRPr lang="ru-RU" sz="2400" b="0" i="1" u="none" strike="noStrike" cap="none">
              <a:ln>
                <a:noFill/>
              </a:ln>
              <a:solidFill>
                <a:srgbClr val="C0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050" name="Picture 2" descr="C:\Users\Надежда\Desktop\5.jpg"/>
          <p:cNvPicPr>
            <a:picLocks noChangeAspect="1" noChangeArrowheads="1"/>
          </p:cNvPicPr>
          <p:nvPr/>
        </p:nvPicPr>
        <p:blipFill>
          <a:blip r:embed="rId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ipe dir="r"/>
      </p:transition>
    </mc:Choice>
    <mc:Fallback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pPr algn="ctr">
              <a:defRPr/>
            </a:pPr>
            <a:endParaRPr lang="ru-RU" sz="18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3074" name="Picture 2" descr="C:\Users\Надежда\Desktop\7.jpg"/>
          <p:cNvPicPr>
            <a:picLocks noChangeAspect="1" noChangeArrowheads="1"/>
          </p:cNvPicPr>
          <p:nvPr/>
        </p:nvPicPr>
        <p:blipFill>
          <a:blip r:embed="rId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 b="1" i="1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endParaRPr lang="ru-RU" b="1" i="1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>
          <a:xfrm>
            <a:off x="285720" y="1357298"/>
            <a:ext cx="8401080" cy="4768865"/>
          </a:xfrm>
        </p:spPr>
        <p:txBody>
          <a:bodyPr>
            <a:normAutofit/>
          </a:bodyPr>
          <a:lstStyle/>
          <a:p>
            <a:pPr>
              <a:buNone/>
              <a:defRPr/>
            </a:pPr>
            <a:r>
              <a:rPr lang="ru-RU"/>
              <a:t> </a:t>
            </a:r>
            <a:endParaRPr lang="ru-RU"/>
          </a:p>
        </p:txBody>
      </p:sp>
      <p:pic>
        <p:nvPicPr>
          <p:cNvPr id="4098" name="Picture 2" descr="C:\Users\Надежда\Desktop\8.jpg"/>
          <p:cNvPicPr>
            <a:picLocks noChangeAspect="1" noChangeArrowheads="1"/>
          </p:cNvPicPr>
          <p:nvPr/>
        </p:nvPicPr>
        <p:blipFill>
          <a:blip r:embed="rId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ipe dir="r"/>
      </p:transition>
    </mc:Choice>
    <mc:Fallback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5122" name="Picture 2" descr="C:\Users\Надежда\Desktop\9.jpg"/>
          <p:cNvPicPr>
            <a:picLocks noChangeAspect="1" noChangeArrowheads="1"/>
          </p:cNvPicPr>
          <p:nvPr/>
        </p:nvPicPr>
        <p:blipFill>
          <a:blip r:embed="rId1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553062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b="1"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ru-RU" sz="4000" b="1" i="1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endParaRPr lang="ru-RU" sz="4000" i="1">
              <a:ln>
                <a:solidFill>
                  <a:schemeClr val="tx1"/>
                </a:solidFill>
              </a:ln>
              <a:solidFill>
                <a:schemeClr val="accent1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>
          <a:xfrm>
            <a:off x="457200" y="1000108"/>
            <a:ext cx="8229600" cy="5500726"/>
          </a:xfrm>
        </p:spPr>
        <p:txBody>
          <a:bodyPr>
            <a:normAutofit/>
          </a:bodyPr>
          <a:lstStyle/>
          <a:p>
            <a:pPr>
              <a:buFont typeface="Wingdings" panose="05000000000000000000"/>
              <a:buChar char="Ø"/>
              <a:defRPr/>
            </a:pPr>
            <a:endParaRPr lang="ru-RU">
              <a:latin typeface="Times New Roman" panose="02020603050405020304"/>
              <a:cs typeface="Times New Roman" panose="02020603050405020304"/>
            </a:endParaRPr>
          </a:p>
          <a:p>
            <a:pPr>
              <a:defRPr/>
            </a:pPr>
            <a:endParaRPr lang="ru-RU"/>
          </a:p>
          <a:p>
            <a:pPr>
              <a:buNone/>
              <a:defRPr/>
            </a:pPr>
            <a:endParaRPr lang="ru-RU"/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14282" y="3198593"/>
            <a:ext cx="8643998" cy="43088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200" b="1" i="1" u="none" strike="noStrike" cap="none">
                <a:ln>
                  <a:noFill/>
                </a:ln>
                <a:solidFill>
                  <a:srgbClr val="FF0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endParaRPr lang="ru-RU" sz="2000" b="1" i="0" u="none" strike="noStrike" cap="none">
              <a:ln>
                <a:noFill/>
              </a:ln>
              <a:solidFill>
                <a:srgbClr val="00206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14282" y="188640"/>
            <a:ext cx="87502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>
                <a:solidFill>
                  <a:srgbClr val="00206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endParaRPr lang="ru-RU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323528" y="404030"/>
            <a:ext cx="8534751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>
                <a:solidFill>
                  <a:srgbClr val="002060"/>
                </a:solidFill>
                <a:latin typeface="Times New Roman" panose="02020603050405020304"/>
                <a:cs typeface="Times New Roman" panose="02020603050405020304"/>
              </a:rPr>
              <a:t>Дидактическая игра </a:t>
            </a:r>
            <a:endParaRPr lang="ru-RU" b="1">
              <a:solidFill>
                <a:srgbClr val="002060"/>
              </a:solidFill>
              <a:latin typeface="Times New Roman" panose="02020603050405020304"/>
              <a:cs typeface="Times New Roman" panose="02020603050405020304"/>
            </a:endParaRPr>
          </a:p>
          <a:p>
            <a:pPr algn="ctr">
              <a:defRPr/>
            </a:pPr>
            <a:r>
              <a:rPr lang="ru-RU" b="1" i="1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«Расставь матрешек по росту»  </a:t>
            </a:r>
            <a:endParaRPr lang="ru-RU" b="1" i="1">
              <a:solidFill>
                <a:srgbClr val="FF0000"/>
              </a:solidFill>
              <a:latin typeface="Times New Roman" panose="02020603050405020304"/>
              <a:cs typeface="Times New Roman" panose="02020603050405020304"/>
            </a:endParaRPr>
          </a:p>
          <a:p>
            <a:pPr algn="ctr">
              <a:defRPr/>
            </a:pPr>
            <a:endParaRPr lang="ru-RU" b="1">
              <a:solidFill>
                <a:srgbClr val="FF0000"/>
              </a:solidFill>
              <a:latin typeface="Times New Roman" panose="02020603050405020304"/>
              <a:cs typeface="Times New Roman" panose="02020603050405020304"/>
            </a:endParaRPr>
          </a:p>
          <a:p>
            <a:pPr algn="just">
              <a:defRPr/>
            </a:pPr>
            <a:r>
              <a:rPr lang="ru-RU" b="1">
                <a:latin typeface="Times New Roman" panose="02020603050405020304"/>
                <a:cs typeface="Times New Roman" panose="02020603050405020304"/>
              </a:rPr>
              <a:t>Цель: </a:t>
            </a:r>
            <a:r>
              <a:rPr lang="ru-RU">
                <a:latin typeface="Times New Roman" panose="02020603050405020304"/>
                <a:cs typeface="Times New Roman" panose="02020603050405020304"/>
              </a:rPr>
              <a:t>способствовать развитию и формированию сенсорных эталонов, развитию : внимания, памяти, мышления, речи и понятия «величины». </a:t>
            </a:r>
            <a:endParaRPr lang="ru-RU">
              <a:latin typeface="Times New Roman" panose="02020603050405020304"/>
              <a:cs typeface="Times New Roman" panose="02020603050405020304"/>
            </a:endParaRPr>
          </a:p>
          <a:p>
            <a:pPr algn="just">
              <a:defRPr/>
            </a:pPr>
            <a:r>
              <a:rPr lang="ru-RU"/>
              <a:t> </a:t>
            </a:r>
            <a:r>
              <a:rPr lang="ru-RU" b="1">
                <a:latin typeface="Times New Roman" panose="02020603050405020304"/>
                <a:cs typeface="Times New Roman" panose="02020603050405020304"/>
              </a:rPr>
              <a:t>Задачи:</a:t>
            </a:r>
            <a:r>
              <a:rPr lang="ru-RU">
                <a:latin typeface="Times New Roman" panose="02020603050405020304"/>
                <a:cs typeface="Times New Roman" panose="02020603050405020304"/>
              </a:rPr>
              <a:t> </a:t>
            </a:r>
            <a:endParaRPr lang="ru-RU">
              <a:latin typeface="Times New Roman" panose="02020603050405020304"/>
              <a:cs typeface="Times New Roman" panose="02020603050405020304"/>
            </a:endParaRPr>
          </a:p>
          <a:p>
            <a:pPr marL="285750" indent="-285750" algn="just">
              <a:buFont typeface="Arial" panose="020B0604020202020204"/>
              <a:buChar char="•"/>
              <a:defRPr/>
            </a:pPr>
            <a:r>
              <a:rPr lang="ru-RU">
                <a:latin typeface="Times New Roman" panose="02020603050405020304"/>
                <a:cs typeface="Times New Roman" panose="02020603050405020304"/>
              </a:rPr>
              <a:t>научить детей соотносить по  величине матрешек и обозначать их словами: «большая», маленькая», «средняя», самая большая», «самая маленькая» ;</a:t>
            </a:r>
            <a:endParaRPr lang="ru-RU">
              <a:latin typeface="Times New Roman" panose="02020603050405020304"/>
              <a:cs typeface="Times New Roman" panose="02020603050405020304"/>
            </a:endParaRPr>
          </a:p>
          <a:p>
            <a:pPr marL="285750" indent="-285750" algn="just">
              <a:buFont typeface="Arial" panose="020B0604020202020204"/>
              <a:buChar char="•"/>
              <a:defRPr/>
            </a:pPr>
            <a:r>
              <a:rPr lang="ru-RU">
                <a:latin typeface="Times New Roman" panose="02020603050405020304"/>
                <a:cs typeface="Times New Roman" panose="02020603050405020304"/>
              </a:rPr>
              <a:t>закрепить пересчет предметов;</a:t>
            </a:r>
            <a:endParaRPr lang="ru-RU">
              <a:latin typeface="Times New Roman" panose="02020603050405020304"/>
              <a:cs typeface="Times New Roman" panose="02020603050405020304"/>
            </a:endParaRPr>
          </a:p>
          <a:p>
            <a:pPr marL="285750" indent="-285750" algn="just">
              <a:buFont typeface="Arial" panose="020B0604020202020204"/>
              <a:buChar char="•"/>
              <a:defRPr/>
            </a:pPr>
            <a:r>
              <a:rPr lang="ru-RU">
                <a:latin typeface="Times New Roman" panose="02020603050405020304"/>
                <a:cs typeface="Times New Roman" panose="02020603050405020304"/>
              </a:rPr>
              <a:t>развивать внимание, логическое мышление, мелкую моторику ребенка;</a:t>
            </a:r>
            <a:endParaRPr lang="ru-RU">
              <a:latin typeface="Times New Roman" panose="02020603050405020304"/>
              <a:cs typeface="Times New Roman" panose="02020603050405020304"/>
            </a:endParaRPr>
          </a:p>
          <a:p>
            <a:pPr marL="285750" indent="-285750" algn="just">
              <a:buFont typeface="Arial" panose="020B0604020202020204"/>
              <a:buChar char="•"/>
              <a:defRPr/>
            </a:pPr>
            <a:r>
              <a:rPr lang="ru-RU">
                <a:latin typeface="Times New Roman" panose="02020603050405020304"/>
                <a:cs typeface="Times New Roman" panose="02020603050405020304"/>
              </a:rPr>
              <a:t>приобщать ребенка к истокам русской народной культуры, обратить внимание на разнообразие росписи матрёшки</a:t>
            </a:r>
            <a:r>
              <a:rPr lang="ru-RU" b="1">
                <a:latin typeface="Times New Roman" panose="02020603050405020304"/>
                <a:cs typeface="Times New Roman" panose="02020603050405020304"/>
              </a:rPr>
              <a:t>.</a:t>
            </a:r>
            <a:endParaRPr lang="ru-RU"/>
          </a:p>
          <a:p>
            <a:pPr marL="285750" indent="-285750" algn="just">
              <a:defRPr/>
            </a:pPr>
            <a:r>
              <a:rPr lang="ru-RU" b="1">
                <a:latin typeface="Times New Roman" panose="02020603050405020304"/>
                <a:cs typeface="Times New Roman" panose="02020603050405020304"/>
              </a:rPr>
              <a:t>Ход игры:</a:t>
            </a:r>
            <a:r>
              <a:rPr lang="ru-RU">
                <a:latin typeface="Times New Roman" panose="02020603050405020304"/>
                <a:cs typeface="Times New Roman" panose="02020603050405020304"/>
              </a:rPr>
              <a:t>  </a:t>
            </a:r>
            <a:endParaRPr lang="ru-RU">
              <a:latin typeface="Times New Roman" panose="02020603050405020304"/>
              <a:cs typeface="Times New Roman" panose="02020603050405020304"/>
            </a:endParaRPr>
          </a:p>
          <a:p>
            <a:pPr marL="285750" indent="-285750" algn="just">
              <a:defRPr/>
            </a:pPr>
            <a:r>
              <a:rPr lang="ru-RU">
                <a:latin typeface="Times New Roman" panose="02020603050405020304"/>
                <a:cs typeface="Times New Roman" panose="02020603050405020304"/>
              </a:rPr>
              <a:t>     Расставь матрешек по росту </a:t>
            </a:r>
            <a:r>
              <a:rPr lang="ru-RU" i="1">
                <a:latin typeface="Times New Roman" panose="02020603050405020304"/>
                <a:cs typeface="Times New Roman" panose="02020603050405020304"/>
              </a:rPr>
              <a:t>(от самой высокой до самой маленькой и наоборот) </a:t>
            </a:r>
            <a:r>
              <a:rPr lang="ru-RU">
                <a:latin typeface="Times New Roman" panose="02020603050405020304"/>
                <a:cs typeface="Times New Roman" panose="02020603050405020304"/>
              </a:rPr>
              <a:t> </a:t>
            </a:r>
            <a:endParaRPr lang="ru-RU">
              <a:latin typeface="Times New Roman" panose="02020603050405020304"/>
              <a:cs typeface="Times New Roman" panose="02020603050405020304"/>
            </a:endParaRPr>
          </a:p>
          <a:p>
            <a:pPr marL="285750" indent="-285750" algn="just">
              <a:defRPr/>
            </a:pPr>
            <a:r>
              <a:rPr lang="ru-RU">
                <a:latin typeface="Times New Roman" panose="02020603050405020304"/>
                <a:cs typeface="Times New Roman" panose="02020603050405020304"/>
              </a:rPr>
              <a:t>     (Если ребенок затрудняется - он опирается на образец построения)</a:t>
            </a:r>
            <a:endParaRPr lang="ru-RU">
              <a:latin typeface="Times New Roman" panose="02020603050405020304"/>
              <a:cs typeface="Times New Roman" panose="02020603050405020304"/>
            </a:endParaRPr>
          </a:p>
          <a:p>
            <a:pPr marL="285750" indent="-285750" algn="just">
              <a:defRPr/>
            </a:pPr>
            <a:r>
              <a:rPr lang="ru-RU">
                <a:latin typeface="Times New Roman" panose="02020603050405020304"/>
                <a:cs typeface="Times New Roman" panose="02020603050405020304"/>
              </a:rPr>
              <a:t>     Посчитать матрешек. </a:t>
            </a:r>
            <a:endParaRPr lang="ru-RU">
              <a:latin typeface="Times New Roman" panose="02020603050405020304"/>
              <a:cs typeface="Times New Roman" panose="02020603050405020304"/>
            </a:endParaRPr>
          </a:p>
          <a:p>
            <a:pPr marL="285750" indent="-285750" algn="just">
              <a:defRPr/>
            </a:pPr>
            <a:endParaRPr lang="ru-RU"/>
          </a:p>
        </p:txBody>
      </p:sp>
      <p:pic>
        <p:nvPicPr>
          <p:cNvPr id="7" name="Рисунок 6" descr="https://i.pinimg.com/originals/c1/c5/7d/c1c57d8468eaeb868d63f0808b31d100.jpg"/>
          <p:cNvPicPr/>
          <p:nvPr/>
        </p:nvPicPr>
        <p:blipFill>
          <a:blip r:embed="rId1"/>
          <a:stretch>
            <a:fillRect/>
          </a:stretch>
        </p:blipFill>
        <p:spPr bwMode="auto">
          <a:xfrm>
            <a:off x="7668344" y="4509120"/>
            <a:ext cx="1465695" cy="2348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0</TotalTime>
  <Words>2135</Words>
  <Application>WPS Presentation</Application>
  <PresentationFormat>Экран (4:3)</PresentationFormat>
  <Paragraphs>99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3" baseType="lpstr">
      <vt:lpstr>Arial</vt:lpstr>
      <vt:lpstr>SimSun</vt:lpstr>
      <vt:lpstr>Wingdings</vt:lpstr>
      <vt:lpstr>Arial</vt:lpstr>
      <vt:lpstr>Times New Roman</vt:lpstr>
      <vt:lpstr>Calibri</vt:lpstr>
      <vt:lpstr>Wingdings</vt:lpstr>
      <vt:lpstr>Microsoft YaHei</vt:lpstr>
      <vt:lpstr>Arial Unicode MS</vt:lpstr>
      <vt:lpstr>Calibri</vt:lpstr>
      <vt:lpstr>Тема Office</vt:lpstr>
      <vt:lpstr>Дидактические игры  по формированию представлений о величине предметов у детей дошкольного возраста</vt:lpstr>
      <vt:lpstr> </vt:lpstr>
      <vt:lpstr>PowerPoint 演示文稿</vt:lpstr>
      <vt:lpstr> </vt:lpstr>
      <vt:lpstr> </vt:lpstr>
      <vt:lpstr>PowerPoint 演示文稿</vt:lpstr>
      <vt:lpstr> </vt:lpstr>
      <vt:lpstr>PowerPoint 演示文稿</vt:lpstr>
      <vt:lpstr>  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Роль сюжетно – ролевых игр в развитии речи дошкольников с ЗПР</dc:title>
  <dc:creator>пекап</dc:creator>
  <cp:lastModifiedBy>Надежда</cp:lastModifiedBy>
  <cp:revision>146</cp:revision>
  <dcterms:created xsi:type="dcterms:W3CDTF">2019-02-20T11:40:00Z</dcterms:created>
  <dcterms:modified xsi:type="dcterms:W3CDTF">2025-01-04T06:46:23Z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8146B1D7B11743F9BF19E2EE517A630B_12</vt:lpwstr>
  </property>
  <property fmtid="{D5CDD505-2E9C-101B-9397-08002B2CF9AE}" pid="3" name="KSOProductBuildVer">
    <vt:lpwstr>1049-12.2.0.19307</vt:lpwstr>
  </property>
</Properties>
</file>