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67" r:id="rId3"/>
    <p:sldId id="276" r:id="rId4"/>
    <p:sldId id="282" r:id="rId5"/>
    <p:sldId id="277" r:id="rId6"/>
    <p:sldId id="289" r:id="rId7"/>
    <p:sldId id="288" r:id="rId8"/>
    <p:sldId id="287" r:id="rId9"/>
    <p:sldId id="286" r:id="rId10"/>
    <p:sldId id="285" r:id="rId11"/>
    <p:sldId id="284" r:id="rId12"/>
    <p:sldId id="283" r:id="rId13"/>
    <p:sldId id="280" r:id="rId14"/>
    <p:sldId id="278" r:id="rId15"/>
    <p:sldId id="270" r:id="rId16"/>
    <p:sldId id="271" r:id="rId17"/>
    <p:sldId id="272" r:id="rId18"/>
    <p:sldId id="273" r:id="rId19"/>
    <p:sldId id="281" r:id="rId20"/>
    <p:sldId id="279" r:id="rId21"/>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4704CC"/>
    <a:srgbClr val="993300"/>
    <a:srgbClr val="355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ru-RU"/>
          </a:p>
        </p:txBody>
      </p:sp>
      <p:sp>
        <p:nvSpPr>
          <p:cNvPr id="3" name="Дата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957813AF-48DC-4F82-A78E-12837888D289}" type="datetimeFigureOut">
              <a:rPr lang="ru-RU" smtClean="0"/>
              <a:pPr/>
              <a:t>09.02.2025</a:t>
            </a:fld>
            <a:endParaRPr lang="ru-RU"/>
          </a:p>
        </p:txBody>
      </p:sp>
      <p:sp>
        <p:nvSpPr>
          <p:cNvPr id="4" name="Образ слайда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ru-RU"/>
          </a:p>
        </p:txBody>
      </p:sp>
      <p:sp>
        <p:nvSpPr>
          <p:cNvPr id="5" name="Заметки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ru-RU"/>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EB8E6F16-9B77-4954-9BB7-D1CFB0010E9B}" type="slidenum">
              <a:rPr lang="ru-RU" smtClean="0"/>
              <a:pPr/>
              <a:t>‹#›</a:t>
            </a:fld>
            <a:endParaRPr lang="ru-RU"/>
          </a:p>
        </p:txBody>
      </p:sp>
    </p:spTree>
    <p:extLst>
      <p:ext uri="{BB962C8B-B14F-4D97-AF65-F5344CB8AC3E}">
        <p14:creationId xmlns:p14="http://schemas.microsoft.com/office/powerpoint/2010/main" val="287567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B106E36-FD25-4E2D-B0AA-010F637433A0}" type="datetimeFigureOut">
              <a:rPr lang="ru-RU" smtClean="0"/>
              <a:pPr/>
              <a:t>09.02.2025</a:t>
            </a:fld>
            <a:endParaRPr lang="ru-RU"/>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08960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028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33517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1127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3166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14078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0987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2341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6829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6011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0"/>
            <a:ext cx="9144000" cy="5330952"/>
          </a:xfrm>
          <a:blipFill>
            <a:blip r:embed="rId2"/>
            <a:stretch>
              <a:fillRect/>
            </a:stretch>
          </a:blip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B106E36-FD25-4E2D-B0AA-010F637433A0}" type="datetimeFigureOut">
              <a:rPr lang="ru-RU" smtClean="0"/>
              <a:pPr/>
              <a:t>09.02.2025</a:t>
            </a:fld>
            <a:endParaRPr lang="ru-RU"/>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8683638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B106E36-FD25-4E2D-B0AA-010F637433A0}" type="datetimeFigureOut">
              <a:rPr lang="ru-RU" smtClean="0"/>
              <a:pPr/>
              <a:t>09.02.2025</a:t>
            </a:fld>
            <a:endParaRPr lang="ru-RU"/>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ru-RU"/>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647874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cdn.azbyka.ru/deti/wp-content/uploads/2018/01/exs05.png"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s://cdn.azbyka.ru/deti/wp-content/uploads/2018/01/op09.jpg"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001-001-Kartoteka-opytov-i-eksperimentov.jpg"/>
          <p:cNvPicPr>
            <a:picLocks noChangeAspect="1"/>
          </p:cNvPicPr>
          <p:nvPr/>
        </p:nvPicPr>
        <p:blipFill>
          <a:blip r:embed="rId2" cstate="screen"/>
          <a:stretch>
            <a:fillRect/>
          </a:stretch>
        </p:blipFill>
        <p:spPr>
          <a:xfrm>
            <a:off x="0" y="11715"/>
            <a:ext cx="9144000" cy="6846285"/>
          </a:xfrm>
          <a:prstGeom prst="rect">
            <a:avLst/>
          </a:prstGeom>
        </p:spPr>
      </p:pic>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1" name="Rectangle 3"/>
          <p:cNvSpPr>
            <a:spLocks noChangeArrowheads="1"/>
          </p:cNvSpPr>
          <p:nvPr/>
        </p:nvSpPr>
        <p:spPr bwMode="auto">
          <a:xfrm>
            <a:off x="2627784" y="1208916"/>
            <a:ext cx="651621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Экспериментируем дома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3200" b="1" i="1" u="none" strike="noStrike" cap="none" normalizeH="0" baseline="0" dirty="0" smtClean="0">
                <a:ln>
                  <a:noFill/>
                </a:ln>
                <a:solidFill>
                  <a:srgbClr val="FFFF00"/>
                </a:solidFill>
                <a:effectLst/>
                <a:latin typeface="Comic Sans MS" pitchFamily="66" charset="0"/>
                <a:ea typeface="Calibri" pitchFamily="34" charset="0"/>
                <a:cs typeface="Times New Roman" pitchFamily="18" charset="0"/>
              </a:rPr>
              <a:t>рекомендации для родителей</a:t>
            </a:r>
            <a:endParaRPr kumimoji="0" lang="ru-RU" sz="3200" b="0" i="1" u="none" strike="noStrike" cap="none" normalizeH="0" baseline="0" dirty="0" smtClean="0">
              <a:ln>
                <a:noFill/>
              </a:ln>
              <a:solidFill>
                <a:srgbClr val="FFFF00"/>
              </a:solidFill>
              <a:effectLst/>
              <a:latin typeface="Comic Sans MS" pitchFamily="66" charset="0"/>
              <a:cs typeface="Arial" pitchFamily="34" charset="0"/>
            </a:endParaRPr>
          </a:p>
        </p:txBody>
      </p:sp>
      <p:sp>
        <p:nvSpPr>
          <p:cNvPr id="6" name="Прямоугольник 5"/>
          <p:cNvSpPr/>
          <p:nvPr/>
        </p:nvSpPr>
        <p:spPr>
          <a:xfrm>
            <a:off x="179512" y="3429000"/>
            <a:ext cx="4139952" cy="1477328"/>
          </a:xfrm>
          <a:prstGeom prst="rect">
            <a:avLst/>
          </a:prstGeom>
        </p:spPr>
        <p:txBody>
          <a:bodyPr wrap="square">
            <a:spAutoFit/>
          </a:bodyPr>
          <a:lstStyle/>
          <a:p>
            <a:pPr algn="just"/>
            <a:r>
              <a:rPr lang="ru-RU" sz="2400" b="1" i="1" dirty="0" smtClean="0">
                <a:solidFill>
                  <a:srgbClr val="FFFF00"/>
                </a:solidFill>
              </a:rPr>
              <a:t>То, что я услышал, я забыл. </a:t>
            </a:r>
            <a:br>
              <a:rPr lang="ru-RU" sz="2400" b="1" i="1" dirty="0" smtClean="0">
                <a:solidFill>
                  <a:srgbClr val="FFFF00"/>
                </a:solidFill>
              </a:rPr>
            </a:br>
            <a:r>
              <a:rPr lang="ru-RU" sz="2400" b="1" i="1" dirty="0" smtClean="0">
                <a:solidFill>
                  <a:srgbClr val="FFFF00"/>
                </a:solidFill>
              </a:rPr>
              <a:t>То, что я увидел, я помню. </a:t>
            </a:r>
            <a:br>
              <a:rPr lang="ru-RU" sz="2400" b="1" i="1" dirty="0" smtClean="0">
                <a:solidFill>
                  <a:srgbClr val="FFFF00"/>
                </a:solidFill>
              </a:rPr>
            </a:br>
            <a:r>
              <a:rPr lang="ru-RU" sz="2400" b="1" i="1" dirty="0" smtClean="0">
                <a:solidFill>
                  <a:srgbClr val="FFFF00"/>
                </a:solidFill>
              </a:rPr>
              <a:t>То, что я сделал, я знаю! </a:t>
            </a:r>
            <a:r>
              <a:rPr lang="ru-RU" b="1" i="1" dirty="0" smtClean="0">
                <a:solidFill>
                  <a:srgbClr val="FFFF00"/>
                </a:solidFill>
              </a:rPr>
              <a:t/>
            </a:r>
            <a:br>
              <a:rPr lang="ru-RU" b="1" i="1" dirty="0" smtClean="0">
                <a:solidFill>
                  <a:srgbClr val="FFFF00"/>
                </a:solidFill>
              </a:rPr>
            </a:br>
            <a:r>
              <a:rPr lang="ru-RU" b="1" i="1" dirty="0" smtClean="0"/>
              <a:t> </a:t>
            </a:r>
            <a:endParaRPr lang="ru-RU" i="1" dirty="0"/>
          </a:p>
        </p:txBody>
      </p:sp>
      <p:pic>
        <p:nvPicPr>
          <p:cNvPr id="2" name="Рисунок 1"/>
          <p:cNvPicPr>
            <a:picLocks noChangeAspect="1"/>
          </p:cNvPicPr>
          <p:nvPr/>
        </p:nvPicPr>
        <p:blipFill>
          <a:blip r:embed="rId3"/>
          <a:stretch>
            <a:fillRect/>
          </a:stretch>
        </p:blipFill>
        <p:spPr>
          <a:xfrm>
            <a:off x="1259632" y="4548476"/>
            <a:ext cx="2536156" cy="2219136"/>
          </a:xfrm>
          <a:prstGeom prst="rect">
            <a:avLst/>
          </a:prstGeom>
        </p:spPr>
      </p:pic>
      <p:sp>
        <p:nvSpPr>
          <p:cNvPr id="3" name="Прямоугольник 2"/>
          <p:cNvSpPr/>
          <p:nvPr/>
        </p:nvSpPr>
        <p:spPr>
          <a:xfrm>
            <a:off x="3131840" y="3645024"/>
            <a:ext cx="5544616" cy="2677656"/>
          </a:xfrm>
          <a:prstGeom prst="rect">
            <a:avLst/>
          </a:prstGeom>
        </p:spPr>
        <p:txBody>
          <a:bodyPr wrap="square">
            <a:spAutoFit/>
          </a:bodyPr>
          <a:lstStyle/>
          <a:p>
            <a:pPr lvl="0" fontAlgn="base">
              <a:spcBef>
                <a:spcPct val="0"/>
              </a:spcBef>
              <a:spcAft>
                <a:spcPct val="0"/>
              </a:spcAft>
            </a:pPr>
            <a:endParaRPr lang="ru-RU" sz="1400" dirty="0" smtClean="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smtClean="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smtClean="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endParaRPr lang="ru-RU" sz="1400" dirty="0" smtClean="0">
              <a:solidFill>
                <a:prstClr val="black"/>
              </a:solidFill>
              <a:latin typeface="Times New Roman" panose="02020603050405020304" pitchFamily="18" charset="0"/>
              <a:ea typeface="Calibri" pitchFamily="34" charset="0"/>
              <a:cs typeface="Times New Roman" pitchFamily="18" charset="0"/>
            </a:endParaRPr>
          </a:p>
          <a:p>
            <a:pPr lvl="0" fontAlgn="base">
              <a:spcBef>
                <a:spcPct val="0"/>
              </a:spcBef>
              <a:spcAft>
                <a:spcPct val="0"/>
              </a:spcAft>
            </a:pPr>
            <a:r>
              <a:rPr lang="ru-RU" sz="1400" dirty="0" smtClean="0">
                <a:solidFill>
                  <a:prstClr val="black"/>
                </a:solidFill>
                <a:latin typeface="Times New Roman" panose="02020603050405020304" pitchFamily="18" charset="0"/>
                <a:ea typeface="Calibri" pitchFamily="34" charset="0"/>
                <a:cs typeface="Times New Roman" pitchFamily="18" charset="0"/>
              </a:rPr>
              <a:t>Руководители</a:t>
            </a:r>
            <a:r>
              <a:rPr lang="ru-RU" sz="1400" dirty="0">
                <a:solidFill>
                  <a:prstClr val="black"/>
                </a:solidFill>
                <a:latin typeface="Times New Roman" panose="02020603050405020304" pitchFamily="18" charset="0"/>
                <a:ea typeface="Calibri" pitchFamily="34" charset="0"/>
                <a:cs typeface="Times New Roman" pitchFamily="18" charset="0"/>
              </a:rPr>
              <a:t>:</a:t>
            </a:r>
            <a:endParaRPr lang="ru-RU" sz="140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sz="1400" dirty="0">
                <a:solidFill>
                  <a:prstClr val="black"/>
                </a:solidFill>
                <a:latin typeface="Times New Roman" pitchFamily="18" charset="0"/>
                <a:ea typeface="Calibri" pitchFamily="34" charset="0"/>
                <a:cs typeface="Times New Roman" pitchFamily="18" charset="0"/>
              </a:rPr>
              <a:t>Базалаева Зюльмира Биймурадовна</a:t>
            </a:r>
          </a:p>
          <a:p>
            <a:pPr lvl="0" eaLnBrk="0" fontAlgn="base" hangingPunct="0">
              <a:spcBef>
                <a:spcPct val="0"/>
              </a:spcBef>
              <a:spcAft>
                <a:spcPct val="0"/>
              </a:spcAft>
            </a:pPr>
            <a:r>
              <a:rPr lang="ru-RU" sz="1400" dirty="0" err="1">
                <a:solidFill>
                  <a:prstClr val="black"/>
                </a:solidFill>
                <a:latin typeface="Times New Roman" pitchFamily="18" charset="0"/>
                <a:cs typeface="Times New Roman" panose="02020603050405020304" pitchFamily="18" charset="0"/>
              </a:rPr>
              <a:t>Майнова</a:t>
            </a:r>
            <a:r>
              <a:rPr lang="ru-RU" sz="1400" dirty="0">
                <a:solidFill>
                  <a:prstClr val="black"/>
                </a:solidFill>
                <a:latin typeface="Times New Roman" pitchFamily="18" charset="0"/>
                <a:cs typeface="Times New Roman" panose="02020603050405020304" pitchFamily="18" charset="0"/>
              </a:rPr>
              <a:t> Людмила Николаевна</a:t>
            </a:r>
          </a:p>
          <a:p>
            <a:pPr lvl="0" eaLnBrk="0" fontAlgn="base" hangingPunct="0">
              <a:spcBef>
                <a:spcPct val="0"/>
              </a:spcBef>
              <a:spcAft>
                <a:spcPct val="0"/>
              </a:spcAft>
            </a:pPr>
            <a:r>
              <a:rPr lang="ru-RU" sz="1400" dirty="0">
                <a:solidFill>
                  <a:prstClr val="black"/>
                </a:solidFill>
                <a:latin typeface="Times New Roman" pitchFamily="18" charset="0"/>
                <a:ea typeface="Calibri" pitchFamily="34" charset="0"/>
                <a:cs typeface="Times New Roman" pitchFamily="18" charset="0"/>
              </a:rPr>
              <a:t>Воспитатели  </a:t>
            </a:r>
            <a:r>
              <a:rPr lang="ru-RU" sz="1400" dirty="0" smtClean="0">
                <a:solidFill>
                  <a:prstClr val="black"/>
                </a:solidFill>
                <a:latin typeface="Times New Roman" pitchFamily="18" charset="0"/>
                <a:ea typeface="Calibri" pitchFamily="34" charset="0"/>
                <a:cs typeface="Times New Roman" pitchFamily="18" charset="0"/>
              </a:rPr>
              <a:t>МАДОУ </a:t>
            </a:r>
            <a:r>
              <a:rPr lang="ru-RU" sz="1400" dirty="0">
                <a:solidFill>
                  <a:prstClr val="black"/>
                </a:solidFill>
                <a:latin typeface="Times New Roman" pitchFamily="18" charset="0"/>
                <a:ea typeface="Calibri" pitchFamily="34" charset="0"/>
                <a:cs typeface="Times New Roman" pitchFamily="18" charset="0"/>
              </a:rPr>
              <a:t>г. Нягань </a:t>
            </a:r>
            <a:endParaRPr lang="ru-RU" sz="140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sz="1400" dirty="0">
                <a:solidFill>
                  <a:prstClr val="black"/>
                </a:solidFill>
                <a:latin typeface="Times New Roman" pitchFamily="18" charset="0"/>
                <a:ea typeface="Calibri" pitchFamily="34" charset="0"/>
                <a:cs typeface="Times New Roman" pitchFamily="18" charset="0"/>
              </a:rPr>
              <a:t>«Детский сад № </a:t>
            </a:r>
            <a:r>
              <a:rPr lang="ru-RU" sz="1400" dirty="0">
                <a:solidFill>
                  <a:prstClr val="black"/>
                </a:solidFill>
                <a:latin typeface="Times New Roman" pitchFamily="18" charset="0"/>
                <a:ea typeface="Calibri" pitchFamily="34" charset="0"/>
                <a:cs typeface="Times New Roman" pitchFamily="18" charset="0"/>
              </a:rPr>
              <a:t>5</a:t>
            </a:r>
            <a:r>
              <a:rPr lang="ru-RU" sz="1400" dirty="0" smtClean="0">
                <a:solidFill>
                  <a:prstClr val="black"/>
                </a:solidFill>
                <a:latin typeface="Times New Roman" pitchFamily="18" charset="0"/>
                <a:ea typeface="Calibri" pitchFamily="34" charset="0"/>
                <a:cs typeface="Times New Roman" pitchFamily="18" charset="0"/>
              </a:rPr>
              <a:t> </a:t>
            </a:r>
            <a:r>
              <a:rPr lang="ru-RU" sz="1400" dirty="0">
                <a:solidFill>
                  <a:prstClr val="black"/>
                </a:solidFill>
                <a:latin typeface="Times New Roman" pitchFamily="18" charset="0"/>
                <a:ea typeface="Calibri" pitchFamily="34" charset="0"/>
                <a:cs typeface="Times New Roman" pitchFamily="18" charset="0"/>
              </a:rPr>
              <a:t>«Дубравушка»</a:t>
            </a:r>
            <a:endParaRPr lang="ru-RU" dirty="0">
              <a:solidFill>
                <a:prstClr val="black"/>
              </a:solidFill>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786190"/>
            <a:ext cx="9361040" cy="3924978"/>
          </a:xfrm>
          <a:prstGeom prst="rect">
            <a:avLst/>
          </a:prstGeom>
        </p:spPr>
      </p:pic>
      <p:sp>
        <p:nvSpPr>
          <p:cNvPr id="5121" name="Rectangle 1"/>
          <p:cNvSpPr>
            <a:spLocks noChangeArrowheads="1"/>
          </p:cNvSpPr>
          <p:nvPr/>
        </p:nvSpPr>
        <p:spPr bwMode="auto">
          <a:xfrm>
            <a:off x="428596" y="0"/>
            <a:ext cx="8715404"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Домашние леденцы</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Кулинария — увлекательное занятие. Сейчас сделаем домашние леденцы.</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Для этого нужно приготовить стакан с теплой водой, в которой растворить столько сахарного песка, сколько может раствориться. Затем возьмите соломинку для коктейля, привяжите к ней чистую нитку, закрепив на ее конце маленький кусочек макарон (лучше всего использовать мелкие макаронные изделия). Теперь осталось положить соломинку сверху стакана, поперек, а конец нитки с макарониной опустить в сахарный раствор. И набраться терпения.</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Когда вода из стакана начнет испаряться, молекулы сахара начнут сближаться и сладкие кристаллы станут оседать на нитке и на макаронине, принимая причудливые формы.</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Пусть ваш малыш попробует леденец. Вкусно?</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Эти же леденцы будут гораздо вкуснее, если к сахарному раствору добавить сироп от варенья. Тогда получатся леденцы с разным вкусом: вишневые, черносмородиновые и другие, какие он захочет.</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36512" y="0"/>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929065"/>
            <a:ext cx="9361040" cy="3782103"/>
          </a:xfrm>
          <a:prstGeom prst="rect">
            <a:avLst/>
          </a:prstGeom>
        </p:spPr>
      </p:pic>
      <p:sp>
        <p:nvSpPr>
          <p:cNvPr id="6146" name="Rectangle 2"/>
          <p:cNvSpPr>
            <a:spLocks noChangeArrowheads="1"/>
          </p:cNvSpPr>
          <p:nvPr/>
        </p:nvSpPr>
        <p:spPr bwMode="auto">
          <a:xfrm>
            <a:off x="357158" y="0"/>
            <a:ext cx="878684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0000"/>
                </a:solidFill>
                <a:effectLst/>
                <a:latin typeface="Calibri"/>
                <a:ea typeface="Times New Roman" pitchFamily="18" charset="0"/>
                <a:cs typeface="Times New Roman" pitchFamily="18" charset="0"/>
              </a:rPr>
              <a:t>«</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Жареный» сахар</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Возьмите два кусочка сахара-рафинада. Смочите их несколькими каплями воды, чтобы он стал влажным, положите в ложку из нержавеющей стали и нагревайте ее несколько минут над газом, пока сахар не растает и не пожелтеет. Не дайте ему подгореть.</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Как только сахар превратится в желтоватую жидкость, вылейте содержимое ложки на блюдце небольшими каплями.</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145" name="Рисунок 8" descr="https://cdn.azbyka.ru/deti/wp-content/uploads/2018/01/exs05-300x225.png">
            <a:hlinkClick r:id="rId5"/>
          </p:cNvPr>
          <p:cNvPicPr>
            <a:picLocks noChangeAspect="1" noChangeArrowheads="1"/>
          </p:cNvPicPr>
          <p:nvPr/>
        </p:nvPicPr>
        <p:blipFill>
          <a:blip r:embed="rId6"/>
          <a:srcRect/>
          <a:stretch>
            <a:fillRect/>
          </a:stretch>
        </p:blipFill>
        <p:spPr bwMode="auto">
          <a:xfrm>
            <a:off x="3071802" y="2714620"/>
            <a:ext cx="2571736" cy="1143008"/>
          </a:xfrm>
          <a:prstGeom prst="rect">
            <a:avLst/>
          </a:prstGeom>
          <a:noFill/>
        </p:spPr>
      </p:pic>
      <p:sp>
        <p:nvSpPr>
          <p:cNvPr id="6147" name="Rectangle 3"/>
          <p:cNvSpPr>
            <a:spLocks noChangeArrowheads="1"/>
          </p:cNvSpPr>
          <p:nvPr/>
        </p:nvSpPr>
        <p:spPr bwMode="auto">
          <a:xfrm>
            <a:off x="428596" y="2027910"/>
            <a:ext cx="8715404" cy="64633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Попробуйте с детьми свои конфеты на вкус. Понравилось? Тогда открывайте кондитерскую фабрику!</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643313"/>
            <a:ext cx="9361040" cy="4067855"/>
          </a:xfrm>
          <a:prstGeom prst="rect">
            <a:avLst/>
          </a:prstGeom>
        </p:spPr>
      </p:pic>
      <p:sp>
        <p:nvSpPr>
          <p:cNvPr id="7169" name="Rectangle 1"/>
          <p:cNvSpPr>
            <a:spLocks noChangeArrowheads="1"/>
          </p:cNvSpPr>
          <p:nvPr/>
        </p:nvSpPr>
        <p:spPr bwMode="auto">
          <a:xfrm>
            <a:off x="214282" y="0"/>
            <a:ext cx="892971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О пользе молока</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Как ни странно, но лучше всего мы узнаем, почему нужно пить молоко, проделав эксперимент с костями.</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Возьмите объеденные куриные косточки, помойте их как следует, дайте им высохнуть. Затем залейте в мисочке уксусом, чтобы он покрывал косточки полностью, закройте крышкой и оставьте на неделю.</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Через семь дней слейте уксус, внимательно рассмотрите и потрогайте кости. Они стали гибкими. Почему?</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Оказывается, крепость костям придает кальций. Кальций в уксусной кислоте растворяется, и кости теряют твердость.</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Хотите спросить: «При чем здесь молоко?»</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Известно, что в молоке много кальция. Молоко полезно, потому что пополняет наш организм кальцием, а значит, делает наши кости твердыми и прочными.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Где еще много кальция? В миндальных орехах, кунжуте, капусте брокколи, овсянке</a:t>
            </a:r>
            <a:r>
              <a:rPr kumimoji="0" lang="ru-RU" b="0" i="0" u="none" strike="noStrike" cap="none" normalizeH="0" baseline="0" dirty="0" smtClean="0">
                <a:ln>
                  <a:noFill/>
                </a:ln>
                <a:solidFill>
                  <a:srgbClr val="7030A0"/>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126255"/>
            <a:ext cx="9361040" cy="4584914"/>
          </a:xfrm>
          <a:prstGeom prst="rect">
            <a:avLst/>
          </a:prstGeom>
        </p:spPr>
      </p:pic>
      <p:sp>
        <p:nvSpPr>
          <p:cNvPr id="7" name="Прямоугольник 6"/>
          <p:cNvSpPr/>
          <p:nvPr/>
        </p:nvSpPr>
        <p:spPr>
          <a:xfrm>
            <a:off x="285720" y="0"/>
            <a:ext cx="8572560" cy="3416320"/>
          </a:xfrm>
          <a:prstGeom prst="rect">
            <a:avLst/>
          </a:prstGeom>
        </p:spPr>
        <p:txBody>
          <a:bodyPr wrap="square">
            <a:spAutoFit/>
          </a:bodyPr>
          <a:lstStyle/>
          <a:p>
            <a:pPr lvl="0" indent="539750" algn="ctr" fontAlgn="base">
              <a:spcBef>
                <a:spcPct val="0"/>
              </a:spcBef>
              <a:spcAft>
                <a:spcPct val="0"/>
              </a:spcAft>
            </a:pPr>
            <a:r>
              <a:rPr lang="ru-RU" sz="2800" b="1" i="1" dirty="0" smtClean="0">
                <a:solidFill>
                  <a:srgbClr val="000099"/>
                </a:solidFill>
                <a:latin typeface="Comic Sans MS" pitchFamily="66" charset="0"/>
                <a:ea typeface="Calibri" pitchFamily="34" charset="0"/>
                <a:cs typeface="Times New Roman" pitchFamily="18" charset="0"/>
              </a:rPr>
              <a:t> </a:t>
            </a:r>
            <a:r>
              <a:rPr lang="ru-RU" sz="2800" b="1" i="1" dirty="0" smtClean="0">
                <a:solidFill>
                  <a:srgbClr val="FF0000"/>
                </a:solidFill>
                <a:latin typeface="Comic Sans MS" pitchFamily="66" charset="0"/>
                <a:ea typeface="Calibri" pitchFamily="34" charset="0"/>
                <a:cs typeface="Times New Roman" pitchFamily="18" charset="0"/>
              </a:rPr>
              <a:t>«Свойства  веществ»</a:t>
            </a:r>
          </a:p>
          <a:p>
            <a:pPr lvl="0" indent="539750" eaLnBrk="0" fontAlgn="base" hangingPunct="0">
              <a:spcBef>
                <a:spcPct val="0"/>
              </a:spcBef>
              <a:spcAft>
                <a:spcPct val="0"/>
              </a:spcAft>
            </a:pPr>
            <a:endParaRPr lang="ru-RU" sz="2800" b="1" i="1" dirty="0" smtClean="0">
              <a:solidFill>
                <a:srgbClr val="000099"/>
              </a:solidFill>
              <a:latin typeface="Comic Sans MS" pitchFamily="66" charset="0"/>
              <a:ea typeface="Calibri" pitchFamily="34" charset="0"/>
              <a:cs typeface="Times New Roman" pitchFamily="18" charset="0"/>
            </a:endParaRPr>
          </a:p>
          <a:p>
            <a:pPr lvl="0" indent="539750" eaLnBrk="0" fontAlgn="base" hangingPunct="0">
              <a:spcBef>
                <a:spcPct val="0"/>
              </a:spcBef>
              <a:spcAft>
                <a:spcPct val="0"/>
              </a:spcAft>
            </a:pPr>
            <a:r>
              <a:rPr lang="ru-RU" sz="2000" dirty="0" smtClean="0">
                <a:solidFill>
                  <a:srgbClr val="7030A0"/>
                </a:solidFill>
                <a:latin typeface="Times New Roman" pitchFamily="18" charset="0"/>
                <a:ea typeface="Calibri" pitchFamily="34" charset="0"/>
                <a:cs typeface="Times New Roman" pitchFamily="18" charset="0"/>
              </a:rPr>
              <a:t>Обратите внимание детей на различную форму, которую принимает вода в различных  сосудах – в кастрюле, в стакане, в тарелке, половнике, в аквариуме и т.д.</a:t>
            </a:r>
            <a:endParaRPr lang="ru-RU" sz="2000" dirty="0" smtClean="0">
              <a:solidFill>
                <a:srgbClr val="7030A0"/>
              </a:solidFill>
              <a:latin typeface="Times New Roman" pitchFamily="18" charset="0"/>
              <a:cs typeface="Times New Roman" pitchFamily="18" charset="0"/>
            </a:endParaRPr>
          </a:p>
          <a:p>
            <a:pPr lvl="0" indent="539750" eaLnBrk="0" fontAlgn="base" hangingPunct="0">
              <a:spcBef>
                <a:spcPct val="0"/>
              </a:spcBef>
              <a:spcAft>
                <a:spcPct val="0"/>
              </a:spcAft>
            </a:pPr>
            <a:r>
              <a:rPr lang="ru-RU" sz="2000" dirty="0" smtClean="0">
                <a:solidFill>
                  <a:srgbClr val="7030A0"/>
                </a:solidFill>
                <a:latin typeface="Times New Roman" pitchFamily="18" charset="0"/>
                <a:ea typeface="Calibri" pitchFamily="34" charset="0"/>
                <a:cs typeface="Times New Roman" pitchFamily="18" charset="0"/>
              </a:rPr>
              <a:t>Налейте воду в разные сосуды и поместите в морозильную камеру. </a:t>
            </a:r>
          </a:p>
          <a:p>
            <a:pPr lvl="0" indent="539750" eaLnBrk="0" fontAlgn="base" hangingPunct="0">
              <a:spcBef>
                <a:spcPct val="0"/>
              </a:spcBef>
              <a:spcAft>
                <a:spcPct val="0"/>
              </a:spcAft>
            </a:pPr>
            <a:r>
              <a:rPr lang="ru-RU" sz="2000" dirty="0" smtClean="0">
                <a:solidFill>
                  <a:srgbClr val="7030A0"/>
                </a:solidFill>
                <a:latin typeface="Times New Roman" pitchFamily="18" charset="0"/>
                <a:ea typeface="Calibri" pitchFamily="34" charset="0"/>
                <a:cs typeface="Times New Roman" pitchFamily="18" charset="0"/>
              </a:rPr>
              <a:t>После того как вода замерзнет, достаньте лед из каждого сосуда и покажите ребенку соответствие между формой льда и емкостью, в которой он был заморожен.</a:t>
            </a:r>
          </a:p>
          <a:p>
            <a:pPr lvl="0" indent="539750" eaLnBrk="0" fontAlgn="base" hangingPunct="0">
              <a:spcBef>
                <a:spcPct val="0"/>
              </a:spcBef>
              <a:spcAft>
                <a:spcPct val="0"/>
              </a:spcAft>
            </a:pPr>
            <a:r>
              <a:rPr lang="ru-RU" sz="2000" dirty="0" smtClean="0">
                <a:solidFill>
                  <a:srgbClr val="7030A0"/>
                </a:solidFill>
                <a:latin typeface="Times New Roman" pitchFamily="18" charset="0"/>
                <a:ea typeface="Calibri" pitchFamily="34" charset="0"/>
                <a:cs typeface="Times New Roman" pitchFamily="18" charset="0"/>
              </a:rPr>
              <a:t> Предложите ребенку зарисовать лед и сосуд, в котором он замерзал.</a:t>
            </a:r>
            <a:endParaRPr lang="ru-RU" sz="2000" dirty="0" smtClean="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4000503"/>
            <a:ext cx="9361040" cy="3710665"/>
          </a:xfrm>
          <a:prstGeom prst="rect">
            <a:avLst/>
          </a:prstGeom>
        </p:spPr>
      </p:pic>
      <p:sp>
        <p:nvSpPr>
          <p:cNvPr id="7" name="Прямоугольник 6"/>
          <p:cNvSpPr/>
          <p:nvPr/>
        </p:nvSpPr>
        <p:spPr>
          <a:xfrm>
            <a:off x="357158" y="258902"/>
            <a:ext cx="8501122" cy="3847207"/>
          </a:xfrm>
          <a:prstGeom prst="rect">
            <a:avLst/>
          </a:prstGeom>
        </p:spPr>
        <p:txBody>
          <a:bodyPr wrap="square">
            <a:spAutoFit/>
          </a:bodyPr>
          <a:lstStyle/>
          <a:p>
            <a:pPr lvl="0" indent="539750" algn="ctr" fontAlgn="base">
              <a:spcBef>
                <a:spcPct val="0"/>
              </a:spcBef>
              <a:spcAft>
                <a:spcPct val="0"/>
              </a:spcAft>
            </a:pPr>
            <a:r>
              <a:rPr lang="ru-RU" sz="2000" b="1" i="1" dirty="0" smtClean="0">
                <a:solidFill>
                  <a:srgbClr val="000099"/>
                </a:solidFill>
                <a:latin typeface="Times New Roman" pitchFamily="18" charset="0"/>
                <a:ea typeface="Calibri" pitchFamily="34" charset="0"/>
                <a:cs typeface="Times New Roman" pitchFamily="18" charset="0"/>
              </a:rPr>
              <a:t> </a:t>
            </a:r>
            <a:r>
              <a:rPr lang="ru-RU" sz="2000" b="1" i="1" dirty="0" smtClean="0">
                <a:solidFill>
                  <a:srgbClr val="FF0000"/>
                </a:solidFill>
                <a:latin typeface="Times New Roman" pitchFamily="18" charset="0"/>
                <a:ea typeface="Calibri" pitchFamily="34" charset="0"/>
                <a:cs typeface="Times New Roman" pitchFamily="18" charset="0"/>
              </a:rPr>
              <a:t>«Лед – вода»</a:t>
            </a:r>
            <a:endParaRPr lang="ru-RU" sz="2000" b="1" i="1" dirty="0" smtClean="0">
              <a:solidFill>
                <a:srgbClr val="FF0000"/>
              </a:solidFill>
              <a:latin typeface="Times New Roman" pitchFamily="18" charset="0"/>
              <a:cs typeface="Times New Roman" pitchFamily="18" charset="0"/>
            </a:endParaRPr>
          </a:p>
          <a:p>
            <a:pPr lvl="0" indent="539750" algn="just" eaLnBrk="0" fontAlgn="base" hangingPunct="0">
              <a:spcBef>
                <a:spcPct val="0"/>
              </a:spcBef>
              <a:spcAft>
                <a:spcPct val="0"/>
              </a:spcAft>
            </a:pPr>
            <a:r>
              <a:rPr lang="ru-RU" dirty="0" smtClean="0">
                <a:solidFill>
                  <a:srgbClr val="7030A0"/>
                </a:solidFill>
                <a:latin typeface="Times New Roman" pitchFamily="18" charset="0"/>
                <a:ea typeface="Calibri" pitchFamily="34" charset="0"/>
                <a:cs typeface="Times New Roman" pitchFamily="18" charset="0"/>
              </a:rPr>
              <a:t>Покажите ребенку морозильную камеру холодильника. Заранее заморозьте лед, предложите ребенку положить лед в тарелку и понаблюдать за превращением льда в воду.</a:t>
            </a:r>
          </a:p>
          <a:p>
            <a:pPr lvl="0" indent="539750" algn="just" eaLnBrk="0" fontAlgn="base" hangingPunct="0">
              <a:spcBef>
                <a:spcPct val="0"/>
              </a:spcBef>
              <a:spcAft>
                <a:spcPct val="0"/>
              </a:spcAft>
            </a:pPr>
            <a:r>
              <a:rPr lang="ru-RU" dirty="0" smtClean="0">
                <a:solidFill>
                  <a:srgbClr val="7030A0"/>
                </a:solidFill>
                <a:latin typeface="Times New Roman" pitchFamily="18" charset="0"/>
                <a:ea typeface="Calibri" pitchFamily="34" charset="0"/>
                <a:cs typeface="Times New Roman" pitchFamily="18" charset="0"/>
              </a:rPr>
              <a:t> Побеседуйте с ребенком о временах года, четко противопоставляя зиму и лето, весну и осень. (Зима превращается в лето. Весна – это еще не лето, но и не зима. Весной бывает то холодно (как зимой), то тепло (как летом) – и осенью тоже. Весной все начинает таять – лед превращается в воду, снег тает и превращается в ручейки (в воду). Осенью же все начинает замерзать (лужи), вместо дождя – снег (замерзают облака). Зимой везде лед и снег, летом везде вода. Весной и осенью и лед, и вода.) </a:t>
            </a:r>
          </a:p>
          <a:p>
            <a:pPr lvl="0" indent="539750" algn="just" eaLnBrk="0" fontAlgn="base" hangingPunct="0">
              <a:spcBef>
                <a:spcPct val="0"/>
              </a:spcBef>
              <a:spcAft>
                <a:spcPct val="0"/>
              </a:spcAft>
            </a:pPr>
            <a:r>
              <a:rPr lang="ru-RU" dirty="0" smtClean="0">
                <a:solidFill>
                  <a:srgbClr val="7030A0"/>
                </a:solidFill>
                <a:latin typeface="Times New Roman" pitchFamily="18" charset="0"/>
                <a:ea typeface="Calibri" pitchFamily="34" charset="0"/>
                <a:cs typeface="Times New Roman" pitchFamily="18" charset="0"/>
              </a:rPr>
              <a:t>Такую беседу желательно провести в начале и в конце зимы, добиваясь от ребенка четкого противопоставления лета и зимы, весны и осени.</a:t>
            </a:r>
            <a:endParaRPr lang="ru-RU" dirty="0" smtClean="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81372" cy="7029297"/>
          </a:xfrm>
          <a:prstGeom prst="rect">
            <a:avLst/>
          </a:prstGeom>
        </p:spPr>
      </p:pic>
      <p:pic>
        <p:nvPicPr>
          <p:cNvPr id="3" name="Рисунок 2"/>
          <p:cNvPicPr>
            <a:picLocks noChangeAspect="1"/>
          </p:cNvPicPr>
          <p:nvPr/>
        </p:nvPicPr>
        <p:blipFill>
          <a:blip r:embed="rId3"/>
          <a:stretch>
            <a:fillRect/>
          </a:stretch>
        </p:blipFill>
        <p:spPr>
          <a:xfrm>
            <a:off x="0" y="-99392"/>
            <a:ext cx="3822523" cy="4121253"/>
          </a:xfrm>
          <a:prstGeom prst="rect">
            <a:avLst/>
          </a:prstGeom>
        </p:spPr>
      </p:pic>
      <p:pic>
        <p:nvPicPr>
          <p:cNvPr id="4" name="Рисунок 3"/>
          <p:cNvPicPr>
            <a:picLocks noChangeAspect="1"/>
          </p:cNvPicPr>
          <p:nvPr/>
        </p:nvPicPr>
        <p:blipFill>
          <a:blip r:embed="rId4"/>
          <a:stretch>
            <a:fillRect/>
          </a:stretch>
        </p:blipFill>
        <p:spPr>
          <a:xfrm>
            <a:off x="-27531" y="3499515"/>
            <a:ext cx="3749365" cy="3865199"/>
          </a:xfrm>
          <a:prstGeom prst="rect">
            <a:avLst/>
          </a:prstGeom>
        </p:spPr>
      </p:pic>
      <p:sp>
        <p:nvSpPr>
          <p:cNvPr id="6" name="Прямоугольник 5"/>
          <p:cNvSpPr/>
          <p:nvPr/>
        </p:nvSpPr>
        <p:spPr>
          <a:xfrm>
            <a:off x="3822522" y="188640"/>
            <a:ext cx="5213973" cy="3846438"/>
          </a:xfrm>
          <a:prstGeom prst="rect">
            <a:avLst/>
          </a:prstGeom>
        </p:spPr>
        <p:txBody>
          <a:bodyPr wrap="square">
            <a:spAutoFit/>
          </a:bodyPr>
          <a:lstStyle/>
          <a:p>
            <a:pPr lvl="0">
              <a:lnSpc>
                <a:spcPct val="107000"/>
              </a:lnSpc>
            </a:pPr>
            <a:r>
              <a:rPr lang="ru-RU"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«Зубная паста для слона»</a:t>
            </a:r>
          </a:p>
          <a:p>
            <a:pPr lvl="0" algn="just">
              <a:lnSpc>
                <a:spcPct val="107000"/>
              </a:lnSpc>
            </a:pPr>
            <a:r>
              <a:rPr lang="ru-RU" sz="28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Цель: </a:t>
            </a: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Знакомство детей со свойствами зубной пасты.</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pPr>
            <a:r>
              <a:rPr lang="ru-RU" sz="28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Задачи: </a:t>
            </a: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Систематизировать знания о составе и действии компонентов зубной пасты. Развить познавательный интерес к свойствам зубной пасты.</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3269132" y="4002924"/>
            <a:ext cx="3267739" cy="3206774"/>
          </a:xfrm>
          <a:prstGeom prst="rect">
            <a:avLst/>
          </a:prstGeom>
        </p:spPr>
      </p:pic>
      <p:pic>
        <p:nvPicPr>
          <p:cNvPr id="8" name="Рисунок 7"/>
          <p:cNvPicPr>
            <a:picLocks noChangeAspect="1"/>
          </p:cNvPicPr>
          <p:nvPr/>
        </p:nvPicPr>
        <p:blipFill>
          <a:blip r:embed="rId6"/>
          <a:stretch>
            <a:fillRect/>
          </a:stretch>
        </p:blipFill>
        <p:spPr>
          <a:xfrm>
            <a:off x="5964980" y="3919715"/>
            <a:ext cx="3334801" cy="3298222"/>
          </a:xfrm>
          <a:prstGeom prst="rect">
            <a:avLst/>
          </a:prstGeom>
        </p:spPr>
      </p:pic>
    </p:spTree>
    <p:extLst>
      <p:ext uri="{BB962C8B-B14F-4D97-AF65-F5344CB8AC3E}">
        <p14:creationId xmlns:p14="http://schemas.microsoft.com/office/powerpoint/2010/main" val="854836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81372" cy="7029297"/>
          </a:xfrm>
          <a:prstGeom prst="rect">
            <a:avLst/>
          </a:prstGeom>
        </p:spPr>
      </p:pic>
      <p:pic>
        <p:nvPicPr>
          <p:cNvPr id="3" name="Рисунок 2"/>
          <p:cNvPicPr>
            <a:picLocks noChangeAspect="1"/>
          </p:cNvPicPr>
          <p:nvPr/>
        </p:nvPicPr>
        <p:blipFill>
          <a:blip r:embed="rId3"/>
          <a:stretch>
            <a:fillRect/>
          </a:stretch>
        </p:blipFill>
        <p:spPr>
          <a:xfrm>
            <a:off x="-145254" y="-218355"/>
            <a:ext cx="2578832" cy="2895851"/>
          </a:xfrm>
          <a:prstGeom prst="rect">
            <a:avLst/>
          </a:prstGeom>
        </p:spPr>
      </p:pic>
      <p:pic>
        <p:nvPicPr>
          <p:cNvPr id="4" name="Рисунок 3"/>
          <p:cNvPicPr>
            <a:picLocks noChangeAspect="1"/>
          </p:cNvPicPr>
          <p:nvPr/>
        </p:nvPicPr>
        <p:blipFill>
          <a:blip r:embed="rId4"/>
          <a:stretch>
            <a:fillRect/>
          </a:stretch>
        </p:blipFill>
        <p:spPr>
          <a:xfrm>
            <a:off x="2036241" y="-245789"/>
            <a:ext cx="2554445" cy="2908044"/>
          </a:xfrm>
          <a:prstGeom prst="rect">
            <a:avLst/>
          </a:prstGeom>
        </p:spPr>
      </p:pic>
      <p:pic>
        <p:nvPicPr>
          <p:cNvPr id="5" name="Рисунок 4"/>
          <p:cNvPicPr>
            <a:picLocks noChangeAspect="1"/>
          </p:cNvPicPr>
          <p:nvPr/>
        </p:nvPicPr>
        <p:blipFill>
          <a:blip r:embed="rId5"/>
          <a:stretch>
            <a:fillRect/>
          </a:stretch>
        </p:blipFill>
        <p:spPr>
          <a:xfrm>
            <a:off x="-145254" y="2220373"/>
            <a:ext cx="2511770" cy="2956816"/>
          </a:xfrm>
          <a:prstGeom prst="rect">
            <a:avLst/>
          </a:prstGeom>
        </p:spPr>
      </p:pic>
      <p:pic>
        <p:nvPicPr>
          <p:cNvPr id="6" name="Рисунок 5"/>
          <p:cNvPicPr>
            <a:picLocks noChangeAspect="1"/>
          </p:cNvPicPr>
          <p:nvPr/>
        </p:nvPicPr>
        <p:blipFill>
          <a:blip r:embed="rId6"/>
          <a:stretch>
            <a:fillRect/>
          </a:stretch>
        </p:blipFill>
        <p:spPr>
          <a:xfrm>
            <a:off x="2006688" y="2189890"/>
            <a:ext cx="2481287" cy="2987299"/>
          </a:xfrm>
          <a:prstGeom prst="rect">
            <a:avLst/>
          </a:prstGeom>
        </p:spPr>
      </p:pic>
      <p:pic>
        <p:nvPicPr>
          <p:cNvPr id="7" name="Рисунок 6"/>
          <p:cNvPicPr>
            <a:picLocks noChangeAspect="1"/>
          </p:cNvPicPr>
          <p:nvPr/>
        </p:nvPicPr>
        <p:blipFill>
          <a:blip r:embed="rId7"/>
          <a:stretch>
            <a:fillRect/>
          </a:stretch>
        </p:blipFill>
        <p:spPr>
          <a:xfrm>
            <a:off x="323528" y="4553822"/>
            <a:ext cx="3761558" cy="2688569"/>
          </a:xfrm>
          <a:prstGeom prst="rect">
            <a:avLst/>
          </a:prstGeom>
        </p:spPr>
      </p:pic>
      <p:sp>
        <p:nvSpPr>
          <p:cNvPr id="8" name="Прямоугольник 7"/>
          <p:cNvSpPr/>
          <p:nvPr/>
        </p:nvSpPr>
        <p:spPr>
          <a:xfrm>
            <a:off x="4373204" y="0"/>
            <a:ext cx="4591283" cy="5386090"/>
          </a:xfrm>
          <a:prstGeom prst="rect">
            <a:avLst/>
          </a:prstGeom>
        </p:spPr>
        <p:txBody>
          <a:bodyPr wrap="square">
            <a:spAutoFit/>
          </a:bodyPr>
          <a:lstStyle/>
          <a:p>
            <a:pPr lvl="0" algn="ctr"/>
            <a:r>
              <a:rPr lang="ru-RU"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«Волшебная соль»</a:t>
            </a:r>
          </a:p>
          <a:p>
            <a:pPr lvl="0"/>
            <a:r>
              <a:rPr lang="ru-RU" sz="28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Цель:</a:t>
            </a: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Систематизировать представление детей о соли и её свойствах. </a:t>
            </a:r>
            <a:r>
              <a:rPr lang="ru-RU" sz="2800" b="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Задачи:</a:t>
            </a: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Развивать интерес к окружающему миру, открывая новое в знакомом. Закреплять умение исследовать предмет с помощью разных органов чувств, называть его свойства и </a:t>
            </a:r>
            <a:r>
              <a:rPr lang="ru-RU" sz="32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особенности. </a:t>
            </a:r>
            <a:endParaRPr lang="ru-RU" sz="3200" dirty="0">
              <a:solidFill>
                <a:srgbClr val="800080"/>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8"/>
          <a:stretch>
            <a:fillRect/>
          </a:stretch>
        </p:blipFill>
        <p:spPr>
          <a:xfrm>
            <a:off x="4049676" y="5177188"/>
            <a:ext cx="4914811" cy="1958655"/>
          </a:xfrm>
          <a:prstGeom prst="rect">
            <a:avLst/>
          </a:prstGeom>
        </p:spPr>
      </p:pic>
    </p:spTree>
    <p:extLst>
      <p:ext uri="{BB962C8B-B14F-4D97-AF65-F5344CB8AC3E}">
        <p14:creationId xmlns:p14="http://schemas.microsoft.com/office/powerpoint/2010/main" val="58178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81372" cy="7029297"/>
          </a:xfrm>
          <a:prstGeom prst="rect">
            <a:avLst/>
          </a:prstGeom>
        </p:spPr>
      </p:pic>
      <p:pic>
        <p:nvPicPr>
          <p:cNvPr id="3" name="Рисунок 2"/>
          <p:cNvPicPr>
            <a:picLocks noChangeAspect="1"/>
          </p:cNvPicPr>
          <p:nvPr/>
        </p:nvPicPr>
        <p:blipFill>
          <a:blip r:embed="rId3"/>
          <a:stretch>
            <a:fillRect/>
          </a:stretch>
        </p:blipFill>
        <p:spPr>
          <a:xfrm>
            <a:off x="-180528" y="-243408"/>
            <a:ext cx="4627265" cy="4048095"/>
          </a:xfrm>
          <a:prstGeom prst="rect">
            <a:avLst/>
          </a:prstGeom>
        </p:spPr>
      </p:pic>
      <p:pic>
        <p:nvPicPr>
          <p:cNvPr id="4" name="Рисунок 3"/>
          <p:cNvPicPr>
            <a:picLocks noChangeAspect="1"/>
          </p:cNvPicPr>
          <p:nvPr/>
        </p:nvPicPr>
        <p:blipFill>
          <a:blip r:embed="rId4"/>
          <a:stretch>
            <a:fillRect/>
          </a:stretch>
        </p:blipFill>
        <p:spPr>
          <a:xfrm>
            <a:off x="-140519" y="3514648"/>
            <a:ext cx="4627265" cy="3426249"/>
          </a:xfrm>
          <a:prstGeom prst="rect">
            <a:avLst/>
          </a:prstGeom>
        </p:spPr>
      </p:pic>
      <p:sp>
        <p:nvSpPr>
          <p:cNvPr id="6" name="Прямоугольник 5"/>
          <p:cNvSpPr/>
          <p:nvPr/>
        </p:nvSpPr>
        <p:spPr>
          <a:xfrm>
            <a:off x="4211960" y="260648"/>
            <a:ext cx="4752528" cy="2616101"/>
          </a:xfrm>
          <a:prstGeom prst="rect">
            <a:avLst/>
          </a:prstGeom>
        </p:spPr>
        <p:txBody>
          <a:bodyPr wrap="square">
            <a:spAutoFit/>
          </a:bodyPr>
          <a:lstStyle/>
          <a:p>
            <a:pPr lvl="0"/>
            <a:r>
              <a:rPr lang="ru-RU" sz="2400" b="1" dirty="0">
                <a:solidFill>
                  <a:srgbClr val="FF0000"/>
                </a:solidFill>
                <a:latin typeface="Times New Roman" panose="02020603050405020304" pitchFamily="18" charset="0"/>
                <a:cs typeface="Times New Roman" panose="02020603050405020304" pitchFamily="18" charset="0"/>
              </a:rPr>
              <a:t>«Получение нового цвета»</a:t>
            </a:r>
            <a:endParaRPr lang="ru-RU" sz="2400" dirty="0">
              <a:solidFill>
                <a:srgbClr val="FF0000"/>
              </a:solidFill>
              <a:latin typeface="Times New Roman" panose="02020603050405020304" pitchFamily="18" charset="0"/>
              <a:cs typeface="Times New Roman" panose="02020603050405020304" pitchFamily="18" charset="0"/>
            </a:endParaRPr>
          </a:p>
          <a:p>
            <a:pPr lvl="0"/>
            <a:r>
              <a:rPr lang="ru-RU" sz="2800" dirty="0">
                <a:solidFill>
                  <a:srgbClr val="000000"/>
                </a:solidFill>
                <a:latin typeface="Times New Roman" panose="02020603050405020304" pitchFamily="18" charset="0"/>
                <a:cs typeface="Times New Roman" panose="02020603050405020304" pitchFamily="18" charset="0"/>
              </a:rPr>
              <a:t> </a:t>
            </a:r>
            <a:r>
              <a:rPr lang="ru-RU" sz="2800" dirty="0">
                <a:solidFill>
                  <a:srgbClr val="800080"/>
                </a:solidFill>
                <a:latin typeface="Times New Roman" panose="02020603050405020304" pitchFamily="18" charset="0"/>
                <a:cs typeface="Times New Roman" panose="02020603050405020304" pitchFamily="18" charset="0"/>
              </a:rPr>
              <a:t>Вовремя этого эксперимента можно пронаблюдать процесс получения нового цвета при смешивании двух цветов: желтого и синего</a:t>
            </a:r>
            <a:endParaRPr lang="ru-RU" dirty="0">
              <a:solidFill>
                <a:srgbClr val="800080"/>
              </a:solidFill>
            </a:endParaRPr>
          </a:p>
        </p:txBody>
      </p:sp>
      <p:pic>
        <p:nvPicPr>
          <p:cNvPr id="7" name="Рисунок 6"/>
          <p:cNvPicPr>
            <a:picLocks noChangeAspect="1"/>
          </p:cNvPicPr>
          <p:nvPr/>
        </p:nvPicPr>
        <p:blipFill>
          <a:blip r:embed="rId5"/>
          <a:stretch>
            <a:fillRect/>
          </a:stretch>
        </p:blipFill>
        <p:spPr>
          <a:xfrm>
            <a:off x="5292080" y="3205656"/>
            <a:ext cx="3096343" cy="2761727"/>
          </a:xfrm>
          <a:prstGeom prst="rect">
            <a:avLst/>
          </a:prstGeom>
        </p:spPr>
      </p:pic>
    </p:spTree>
    <p:extLst>
      <p:ext uri="{BB962C8B-B14F-4D97-AF65-F5344CB8AC3E}">
        <p14:creationId xmlns:p14="http://schemas.microsoft.com/office/powerpoint/2010/main" val="62872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81372" cy="7029297"/>
          </a:xfrm>
          <a:prstGeom prst="rect">
            <a:avLst/>
          </a:prstGeom>
        </p:spPr>
      </p:pic>
      <p:pic>
        <p:nvPicPr>
          <p:cNvPr id="3" name="Рисунок 2"/>
          <p:cNvPicPr>
            <a:picLocks noChangeAspect="1"/>
          </p:cNvPicPr>
          <p:nvPr/>
        </p:nvPicPr>
        <p:blipFill>
          <a:blip r:embed="rId3"/>
          <a:stretch>
            <a:fillRect/>
          </a:stretch>
        </p:blipFill>
        <p:spPr>
          <a:xfrm>
            <a:off x="-35915" y="-171400"/>
            <a:ext cx="4224894" cy="4511431"/>
          </a:xfrm>
          <a:prstGeom prst="rect">
            <a:avLst/>
          </a:prstGeom>
        </p:spPr>
      </p:pic>
      <p:pic>
        <p:nvPicPr>
          <p:cNvPr id="4" name="Рисунок 3"/>
          <p:cNvPicPr>
            <a:picLocks noChangeAspect="1"/>
          </p:cNvPicPr>
          <p:nvPr/>
        </p:nvPicPr>
        <p:blipFill>
          <a:blip r:embed="rId4"/>
          <a:stretch>
            <a:fillRect/>
          </a:stretch>
        </p:blipFill>
        <p:spPr>
          <a:xfrm>
            <a:off x="-180528" y="3811027"/>
            <a:ext cx="4243184" cy="3389670"/>
          </a:xfrm>
          <a:prstGeom prst="rect">
            <a:avLst/>
          </a:prstGeom>
        </p:spPr>
      </p:pic>
      <p:sp>
        <p:nvSpPr>
          <p:cNvPr id="6" name="Прямоугольник 5"/>
          <p:cNvSpPr/>
          <p:nvPr/>
        </p:nvSpPr>
        <p:spPr>
          <a:xfrm>
            <a:off x="4062656" y="116632"/>
            <a:ext cx="5118716" cy="5163593"/>
          </a:xfrm>
          <a:prstGeom prst="rect">
            <a:avLst/>
          </a:prstGeom>
        </p:spPr>
        <p:txBody>
          <a:bodyPr wrap="square">
            <a:spAutoFit/>
          </a:bodyPr>
          <a:lstStyle/>
          <a:p>
            <a:pPr lvl="0">
              <a:lnSpc>
                <a:spcPct val="107000"/>
              </a:lnSpc>
            </a:pPr>
            <a:r>
              <a:rPr lang="ru-RU"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«Как растения пьют воду»</a:t>
            </a:r>
            <a:endParaRPr lang="ru-RU"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Маленькие научные открытия: как растения пьют воду.</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С помощью этого простого и веселого эксперимента вы сможете объяснить и показать</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детям, как растения пьют воду. Опыт не требует особых приспособлений, а его</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r>
              <a:rPr lang="ru-RU" sz="2800"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наглядность говорит сама за себя.</a:t>
            </a:r>
            <a:endParaRPr lang="ru-RU" sz="2800" dirty="0">
              <a:solidFill>
                <a:srgbClr val="80008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5397878" y="5009305"/>
            <a:ext cx="2448272" cy="1848695"/>
          </a:xfrm>
          <a:prstGeom prst="rect">
            <a:avLst/>
          </a:prstGeom>
        </p:spPr>
      </p:pic>
    </p:spTree>
    <p:extLst>
      <p:ext uri="{BB962C8B-B14F-4D97-AF65-F5344CB8AC3E}">
        <p14:creationId xmlns:p14="http://schemas.microsoft.com/office/powerpoint/2010/main" val="294367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36512" y="0"/>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126255"/>
            <a:ext cx="9361040" cy="4584914"/>
          </a:xfrm>
          <a:prstGeom prst="rect">
            <a:avLst/>
          </a:prstGeom>
        </p:spPr>
      </p:pic>
      <p:sp>
        <p:nvSpPr>
          <p:cNvPr id="7" name="Прямоугольник 6"/>
          <p:cNvSpPr/>
          <p:nvPr/>
        </p:nvSpPr>
        <p:spPr>
          <a:xfrm>
            <a:off x="357158" y="214291"/>
            <a:ext cx="8215370" cy="2677656"/>
          </a:xfrm>
          <a:prstGeom prst="rect">
            <a:avLst/>
          </a:prstGeom>
        </p:spPr>
        <p:txBody>
          <a:bodyPr wrap="square">
            <a:spAutoFit/>
          </a:bodyPr>
          <a:lstStyle/>
          <a:p>
            <a:pPr lvl="0" algn="ctr" fontAlgn="base">
              <a:spcBef>
                <a:spcPct val="0"/>
              </a:spcBef>
              <a:spcAft>
                <a:spcPct val="0"/>
              </a:spcAft>
            </a:pPr>
            <a:r>
              <a:rPr lang="ru-RU" sz="2800" b="1" u="sng" dirty="0" smtClean="0">
                <a:solidFill>
                  <a:srgbClr val="FF0000"/>
                </a:solidFill>
                <a:latin typeface="Times New Roman" pitchFamily="18" charset="0"/>
                <a:ea typeface="Times New Roman" pitchFamily="18" charset="0"/>
                <a:cs typeface="Times New Roman" pitchFamily="18" charset="0"/>
              </a:rPr>
              <a:t>Помните:</a:t>
            </a:r>
            <a:endParaRPr lang="ru-RU" sz="2800" b="1" dirty="0" smtClean="0">
              <a:solidFill>
                <a:srgbClr val="FF0000"/>
              </a:solidFill>
              <a:latin typeface="Times New Roman" pitchFamily="18" charset="0"/>
              <a:cs typeface="Times New Roman" pitchFamily="18" charset="0"/>
            </a:endParaRPr>
          </a:p>
          <a:p>
            <a:pPr lvl="0" algn="just" eaLnBrk="0" fontAlgn="base" hangingPunct="0">
              <a:spcBef>
                <a:spcPct val="0"/>
              </a:spcBef>
              <a:spcAft>
                <a:spcPct val="0"/>
              </a:spcAft>
            </a:pPr>
            <a:r>
              <a:rPr lang="ru-RU" sz="2800" b="1" dirty="0" smtClean="0">
                <a:solidFill>
                  <a:srgbClr val="7030A0"/>
                </a:solidFill>
                <a:latin typeface="Times New Roman" pitchFamily="18" charset="0"/>
                <a:ea typeface="Times New Roman" pitchFamily="18" charset="0"/>
                <a:cs typeface="Times New Roman" pitchFamily="18" charset="0"/>
              </a:rPr>
              <a:t>При проведении эксперимента главное – безопасность вас и вашего ребёнка.</a:t>
            </a:r>
            <a:endParaRPr lang="ru-RU" sz="2800" b="1" i="1" dirty="0" smtClean="0">
              <a:solidFill>
                <a:srgbClr val="7030A0"/>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lang="ru-RU" sz="2800" b="1" i="1" dirty="0" smtClean="0">
              <a:solidFill>
                <a:srgbClr val="000000"/>
              </a:solidFill>
              <a:latin typeface="Times New Roman" pitchFamily="18" charset="0"/>
              <a:ea typeface="Times New Roman" pitchFamily="18" charset="0"/>
              <a:cs typeface="Times New Roman" pitchFamily="18" charset="0"/>
            </a:endParaRPr>
          </a:p>
          <a:p>
            <a:pPr lvl="0" algn="just" fontAlgn="base">
              <a:spcBef>
                <a:spcPct val="0"/>
              </a:spcBef>
              <a:spcAft>
                <a:spcPct val="0"/>
              </a:spcAft>
            </a:pPr>
            <a:r>
              <a:rPr lang="ru-RU" sz="2800" b="1" i="1" dirty="0" smtClean="0">
                <a:solidFill>
                  <a:srgbClr val="FF0000"/>
                </a:solidFill>
                <a:latin typeface="Times New Roman" pitchFamily="18" charset="0"/>
                <a:ea typeface="Times New Roman" pitchFamily="18" charset="0"/>
                <a:cs typeface="Times New Roman" pitchFamily="18" charset="0"/>
              </a:rPr>
              <a:t>«Самое лучшее открытие – то, которое ребенок делает сам»</a:t>
            </a:r>
            <a:endParaRPr lang="ru-RU"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126255"/>
            <a:ext cx="9361040" cy="4584914"/>
          </a:xfrm>
          <a:prstGeom prst="rect">
            <a:avLst/>
          </a:prstGeom>
        </p:spPr>
      </p:pic>
      <p:sp>
        <p:nvSpPr>
          <p:cNvPr id="5" name="Прямоугольник 4"/>
          <p:cNvSpPr/>
          <p:nvPr/>
        </p:nvSpPr>
        <p:spPr>
          <a:xfrm>
            <a:off x="611561" y="260648"/>
            <a:ext cx="7992664" cy="3046988"/>
          </a:xfrm>
          <a:prstGeom prst="rect">
            <a:avLst/>
          </a:prstGeom>
        </p:spPr>
        <p:txBody>
          <a:bodyPr wrap="square">
            <a:spAutoFit/>
          </a:bodyPr>
          <a:lstStyle/>
          <a:p>
            <a:pPr lvl="0" algn="just" fontAlgn="base">
              <a:spcBef>
                <a:spcPct val="0"/>
              </a:spcBef>
              <a:spcAft>
                <a:spcPct val="0"/>
              </a:spcAft>
            </a:pPr>
            <a:r>
              <a:rPr lang="ru-RU" sz="2400" b="1" i="1" dirty="0">
                <a:solidFill>
                  <a:srgbClr val="FF0000"/>
                </a:solidFill>
                <a:latin typeface="Times New Roman" pitchFamily="18" charset="0"/>
                <a:cs typeface="Times New Roman" pitchFamily="18" charset="0"/>
              </a:rPr>
              <a:t>Кухня </a:t>
            </a:r>
            <a:r>
              <a:rPr lang="ru-RU" sz="2400" b="1" dirty="0">
                <a:solidFill>
                  <a:srgbClr val="800080"/>
                </a:solidFill>
                <a:latin typeface="Times New Roman" pitchFamily="18" charset="0"/>
                <a:cs typeface="Times New Roman" pitchFamily="18" charset="0"/>
              </a:rPr>
              <a:t>– это место, где ребёнок часто мешает</a:t>
            </a:r>
          </a:p>
          <a:p>
            <a:pPr lvl="0" algn="just" fontAlgn="base">
              <a:spcBef>
                <a:spcPct val="0"/>
              </a:spcBef>
              <a:spcAft>
                <a:spcPct val="0"/>
              </a:spcAft>
            </a:pPr>
            <a:r>
              <a:rPr lang="ru-RU" sz="2400" b="1" dirty="0">
                <a:solidFill>
                  <a:srgbClr val="800080"/>
                </a:solidFill>
                <a:latin typeface="Times New Roman" pitchFamily="18" charset="0"/>
                <a:cs typeface="Times New Roman" pitchFamily="18" charset="0"/>
              </a:rPr>
              <a:t> маме, когда она готовит еду. Если у вас двое </a:t>
            </a:r>
          </a:p>
          <a:p>
            <a:pPr lvl="0" algn="just" fontAlgn="base">
              <a:spcBef>
                <a:spcPct val="0"/>
              </a:spcBef>
              <a:spcAft>
                <a:spcPct val="0"/>
              </a:spcAft>
            </a:pPr>
            <a:r>
              <a:rPr lang="ru-RU" sz="2400" b="1" dirty="0">
                <a:solidFill>
                  <a:srgbClr val="800080"/>
                </a:solidFill>
                <a:latin typeface="Times New Roman" pitchFamily="18" charset="0"/>
                <a:cs typeface="Times New Roman" pitchFamily="18" charset="0"/>
              </a:rPr>
              <a:t>или трое детей, можно устроить соревнования </a:t>
            </a:r>
          </a:p>
          <a:p>
            <a:pPr lvl="0" algn="just" fontAlgn="base">
              <a:spcBef>
                <a:spcPct val="0"/>
              </a:spcBef>
              <a:spcAft>
                <a:spcPct val="0"/>
              </a:spcAft>
            </a:pPr>
            <a:r>
              <a:rPr lang="ru-RU" sz="2400" b="1" dirty="0">
                <a:solidFill>
                  <a:srgbClr val="800080"/>
                </a:solidFill>
                <a:latin typeface="Times New Roman" pitchFamily="18" charset="0"/>
                <a:cs typeface="Times New Roman" pitchFamily="18" charset="0"/>
              </a:rPr>
              <a:t>между юными физиками. </a:t>
            </a:r>
          </a:p>
          <a:p>
            <a:pPr lvl="0" algn="just" fontAlgn="base">
              <a:spcBef>
                <a:spcPct val="0"/>
              </a:spcBef>
              <a:spcAft>
                <a:spcPct val="0"/>
              </a:spcAft>
            </a:pPr>
            <a:r>
              <a:rPr lang="ru-RU" sz="2400" b="1" i="1" dirty="0">
                <a:solidFill>
                  <a:srgbClr val="FF0000"/>
                </a:solidFill>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7" name="Рисунок 6"/>
          <p:cNvPicPr>
            <a:picLocks noChangeAspect="1"/>
          </p:cNvPicPr>
          <p:nvPr/>
        </p:nvPicPr>
        <p:blipFill>
          <a:blip r:embed="rId4">
            <a:extLst>
              <a:ext uri="{BEBA8EAE-BF5A-486C-A8C5-ECC9F3942E4B}">
                <a14:imgProps xmlns:a14="http://schemas.microsoft.com/office/drawing/2010/main">
                  <a14:imgLayer>
                    <a14:imgEffect>
                      <a14:backgroundRemoval t="0" b="99574" l="0" r="100000"/>
                    </a14:imgEffect>
                  </a14:imgLayer>
                </a14:imgProps>
              </a:ext>
            </a:extLst>
          </a:blip>
          <a:stretch>
            <a:fillRect/>
          </a:stretch>
        </p:blipFill>
        <p:spPr>
          <a:xfrm>
            <a:off x="4429124" y="285728"/>
            <a:ext cx="4176464" cy="6026959"/>
          </a:xfrm>
          <a:prstGeom prst="rect">
            <a:avLst/>
          </a:prstGeom>
        </p:spPr>
      </p:pic>
      <p:pic>
        <p:nvPicPr>
          <p:cNvPr id="8" name="Рисунок 7"/>
          <p:cNvPicPr>
            <a:picLocks noChangeAspect="1"/>
          </p:cNvPicPr>
          <p:nvPr/>
        </p:nvPicPr>
        <p:blipFill>
          <a:blip r:embed="rId5" cstate="print">
            <a:extLst>
              <a:ext uri="{BEBA8EAE-BF5A-486C-A8C5-ECC9F3942E4B}">
                <a14:imgProps xmlns:a14="http://schemas.microsoft.com/office/drawing/2010/main">
                  <a14:imgLayer>
                    <a14:imgEffect>
                      <a14:backgroundRemoval t="0" b="98591" l="0" r="100000">
                        <a14:foregroundMark x1="12996" y1="69765" x2="12996" y2="69765"/>
                        <a14:foregroundMark x1="17450" y1="70134" x2="17450" y2="70134"/>
                        <a14:foregroundMark x1="19402" y1="69866" x2="19402" y2="69866"/>
                        <a14:foregroundMark x1="21415" y1="69128" x2="21415" y2="69128"/>
                        <a14:foregroundMark x1="21232" y1="67718" x2="21232" y2="67718"/>
                        <a14:foregroundMark x1="18365" y1="66208" x2="17755" y2="66477"/>
                        <a14:foregroundMark x1="13606" y1="67617" x2="13606" y2="67617"/>
                        <a14:foregroundMark x1="10128" y1="68859" x2="10128" y2="68859"/>
                        <a14:foregroundMark x1="9640" y1="68993" x2="9640" y2="68993"/>
                        <a14:foregroundMark x1="11165" y1="69765" x2="11653" y2="70000"/>
                        <a14:foregroundMark x1="11959" y1="70503" x2="11959" y2="70503"/>
                        <a14:foregroundMark x1="12569" y1="71007" x2="13301" y2="71409"/>
                        <a14:foregroundMark x1="14094" y1="71644" x2="14094" y2="71644"/>
                        <a14:foregroundMark x1="14094" y1="71644" x2="14094" y2="71644"/>
                        <a14:foregroundMark x1="14399" y1="71644" x2="14399" y2="71644"/>
                        <a14:foregroundMark x1="15741" y1="71644" x2="16534" y2="72148"/>
                        <a14:foregroundMark x1="16962" y1="72148" x2="16962" y2="72148"/>
                        <a14:foregroundMark x1="17450" y1="72148" x2="17450" y2="72148"/>
                        <a14:foregroundMark x1="18060" y1="72282" x2="19097" y2="72282"/>
                        <a14:foregroundMark x1="19585" y1="72282" x2="19585" y2="72282"/>
                        <a14:foregroundMark x1="20012" y1="72013" x2="20012" y2="72013"/>
                        <a14:foregroundMark x1="20195" y1="71779" x2="20805" y2="71779"/>
                        <a14:foregroundMark x1="22331" y1="71510" x2="24161" y2="71510"/>
                        <a14:foregroundMark x1="25381" y1="71409" x2="25381" y2="71409"/>
                        <a14:foregroundMark x1="25686" y1="71141" x2="25686" y2="71141"/>
                        <a14:foregroundMark x1="26113" y1="70268" x2="26113" y2="69866"/>
                        <a14:foregroundMark x1="26297" y1="69262" x2="26297" y2="69262"/>
                        <a14:foregroundMark x1="26297" y1="68859" x2="26297" y2="68859"/>
                        <a14:foregroundMark x1="26297" y1="68725" x2="26297" y2="68221"/>
                        <a14:foregroundMark x1="26297" y1="67987" x2="26297" y2="67987"/>
                        <a14:foregroundMark x1="26297" y1="67987" x2="25808" y2="67987"/>
                        <a14:foregroundMark x1="4454" y1="54597" x2="4454" y2="54597"/>
                        <a14:foregroundMark x1="2502" y1="54430" x2="2502" y2="54430"/>
                        <a14:foregroundMark x1="5674" y1="53993" x2="5674" y2="53993"/>
                        <a14:foregroundMark x1="6589" y1="53255" x2="6589" y2="53255"/>
                        <a14:foregroundMark x1="1769" y1="55470" x2="1769" y2="55470"/>
                        <a14:foregroundMark x1="8176" y1="64698" x2="8176" y2="64698"/>
                        <a14:foregroundMark x1="7444" y1="65570" x2="7444" y2="65570"/>
                        <a14:foregroundMark x1="7444" y1="66611" x2="7444" y2="66611"/>
                        <a14:foregroundMark x1="6406" y1="67919" x2="6406" y2="67919"/>
                        <a14:foregroundMark x1="7077" y1="69530" x2="7077" y2="69530"/>
                        <a14:foregroundMark x1="7993" y1="70268" x2="7993" y2="70268"/>
                        <a14:foregroundMark x1="8847" y1="71007" x2="8847" y2="71007"/>
                        <a14:foregroundMark x1="9945" y1="72181" x2="9945" y2="72181"/>
                        <a14:foregroundMark x1="10433" y1="72315" x2="10433" y2="72315"/>
                        <a14:foregroundMark x1="11714" y1="72617" x2="11714" y2="72617"/>
                        <a14:foregroundMark x1="13118" y1="73356" x2="13118" y2="73356"/>
                        <a14:foregroundMark x1="15253" y1="74094" x2="15253" y2="74094"/>
                        <a14:foregroundMark x1="16290" y1="74094" x2="16290" y2="74094"/>
                        <a14:foregroundMark x1="17023" y1="73926" x2="17023" y2="73926"/>
                        <a14:foregroundMark x1="18426" y1="73356" x2="18426" y2="73356"/>
                        <a14:foregroundMark x1="20195" y1="73658" x2="20195" y2="73658"/>
                        <a14:foregroundMark x1="22148" y1="73188" x2="22148" y2="73188"/>
                        <a14:foregroundMark x1="23551" y1="72752" x2="23551" y2="72752"/>
                        <a14:foregroundMark x1="27273" y1="69698" x2="27273" y2="69698"/>
                        <a14:foregroundMark x1="27944" y1="68523" x2="27944" y2="68523"/>
                        <a14:foregroundMark x1="27456" y1="67047" x2="27456" y2="67047"/>
                        <a14:foregroundMark x1="27456" y1="66174" x2="27456" y2="66174"/>
                        <a14:foregroundMark x1="26052" y1="65134" x2="26052" y2="65134"/>
                        <a14:foregroundMark x1="24100" y1="63523" x2="24100" y2="63523"/>
                        <a14:foregroundMark x1="25137" y1="64396" x2="25137" y2="64396"/>
                        <a14:foregroundMark x1="22514" y1="62953" x2="22514" y2="62953"/>
                        <a14:foregroundMark x1="21415" y1="62785" x2="21415" y2="62785"/>
                      </a14:backgroundRemoval>
                    </a14:imgEffect>
                  </a14:imgLayer>
                </a14:imgProps>
              </a:ext>
            </a:extLst>
          </a:blip>
          <a:stretch>
            <a:fillRect/>
          </a:stretch>
        </p:blipFill>
        <p:spPr>
          <a:xfrm>
            <a:off x="142844" y="500042"/>
            <a:ext cx="4968552" cy="599640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126255"/>
            <a:ext cx="9361040" cy="4584914"/>
          </a:xfrm>
          <a:prstGeom prst="rect">
            <a:avLst/>
          </a:prstGeom>
        </p:spPr>
      </p:pic>
      <p:sp>
        <p:nvSpPr>
          <p:cNvPr id="8" name="Прямоугольник 7"/>
          <p:cNvSpPr/>
          <p:nvPr/>
        </p:nvSpPr>
        <p:spPr>
          <a:xfrm>
            <a:off x="357158" y="214290"/>
            <a:ext cx="8429684" cy="3046988"/>
          </a:xfrm>
          <a:prstGeom prst="rect">
            <a:avLst/>
          </a:prstGeom>
        </p:spPr>
        <p:txBody>
          <a:bodyPr wrap="square">
            <a:spAutoFit/>
          </a:bodyPr>
          <a:lstStyle/>
          <a:p>
            <a:pPr algn="just"/>
            <a:r>
              <a:rPr lang="ru-RU" dirty="0" smtClean="0"/>
              <a:t> </a:t>
            </a:r>
            <a:r>
              <a:rPr lang="ru-RU" sz="2400" dirty="0" smtClean="0">
                <a:solidFill>
                  <a:srgbClr val="7030A0"/>
                </a:solidFill>
                <a:latin typeface="Times New Roman" pitchFamily="18" charset="0"/>
                <a:cs typeface="Times New Roman" pitchFamily="18" charset="0"/>
              </a:rPr>
              <a:t>Экспериментальная деятельность вызывает огромный интерес у детей. Опыты помогают развивать мышление, логику, творчество ребенка, позволяют наглядно показать связи между  живым и </a:t>
            </a:r>
          </a:p>
          <a:p>
            <a:pPr algn="just"/>
            <a:r>
              <a:rPr lang="ru-RU" sz="2400" dirty="0" smtClean="0">
                <a:solidFill>
                  <a:srgbClr val="7030A0"/>
                </a:solidFill>
                <a:latin typeface="Times New Roman" pitchFamily="18" charset="0"/>
                <a:cs typeface="Times New Roman" pitchFamily="18" charset="0"/>
              </a:rPr>
              <a:t>неживым в природе. Исследования предоставляют ребенку возможность самому найти ответы на вопросы «Как?» </a:t>
            </a:r>
          </a:p>
          <a:p>
            <a:pPr algn="just"/>
            <a:r>
              <a:rPr lang="ru-RU" sz="2400" dirty="0" smtClean="0">
                <a:solidFill>
                  <a:srgbClr val="7030A0"/>
                </a:solidFill>
                <a:latin typeface="Times New Roman" pitchFamily="18" charset="0"/>
                <a:cs typeface="Times New Roman" pitchFamily="18" charset="0"/>
              </a:rPr>
              <a:t>и «Почему?». Как показывает практика, знания, полученные во время проведения опытов, запоминаются надолго.</a:t>
            </a:r>
            <a:endParaRPr lang="ru-RU" sz="24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71400"/>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126255"/>
            <a:ext cx="9361040" cy="4584914"/>
          </a:xfrm>
          <a:prstGeom prst="rect">
            <a:avLst/>
          </a:prstGeom>
        </p:spPr>
      </p:pic>
      <p:sp>
        <p:nvSpPr>
          <p:cNvPr id="8197" name="Rectangle 5"/>
          <p:cNvSpPr>
            <a:spLocks noChangeArrowheads="1"/>
          </p:cNvSpPr>
          <p:nvPr/>
        </p:nvSpPr>
        <p:spPr bwMode="auto">
          <a:xfrm>
            <a:off x="2214546" y="0"/>
            <a:ext cx="6929454"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Как из соленой воды добыть питьевую воду?</a:t>
            </a:r>
            <a:endParaRPr kumimoji="0" lang="ru-RU" sz="16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Налейте вместе с ребенком в глубокий таз воды, добавьте туда две столовых ложки соли, перемешайте, пока соль не растворится. На дно пустого пластикового стакана положите промытую гальку, чтобы он не всплывал, но его края должны быть выше уровня воды в тазу. Сверху натяните пленку, завязав ее вокруг таза. Продавите пленку в центре над стаканчиком и положите в углубление еще один камешек. Поставьте таз на солнце.</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Через несколько часов в стакане накопится несоленая, чистая питьевая вода.</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7030A0"/>
              </a:solidFill>
              <a:effectLst/>
              <a:latin typeface="Arial" pitchFamily="34" charset="0"/>
              <a:cs typeface="Arial" pitchFamily="34" charset="0"/>
            </a:endParaRPr>
          </a:p>
        </p:txBody>
      </p:sp>
      <p:pic>
        <p:nvPicPr>
          <p:cNvPr id="8196" name="Рисунок 2" descr="https://cdn.azbyka.ru/deti/wp-content/uploads/2018/01/op09.jpg">
            <a:hlinkClick r:id="rId5"/>
          </p:cNvPr>
          <p:cNvPicPr>
            <a:picLocks noChangeAspect="1" noChangeArrowheads="1"/>
          </p:cNvPicPr>
          <p:nvPr/>
        </p:nvPicPr>
        <p:blipFill>
          <a:blip r:embed="rId6"/>
          <a:srcRect/>
          <a:stretch>
            <a:fillRect/>
          </a:stretch>
        </p:blipFill>
        <p:spPr bwMode="auto">
          <a:xfrm>
            <a:off x="285720" y="1142984"/>
            <a:ext cx="1771650" cy="1714500"/>
          </a:xfrm>
          <a:prstGeom prst="rect">
            <a:avLst/>
          </a:prstGeom>
          <a:noFill/>
        </p:spPr>
      </p:pic>
      <p:sp>
        <p:nvSpPr>
          <p:cNvPr id="8198" name="Rectangle 6"/>
          <p:cNvSpPr>
            <a:spLocks noChangeArrowheads="1"/>
          </p:cNvSpPr>
          <p:nvPr/>
        </p:nvSpPr>
        <p:spPr bwMode="auto">
          <a:xfrm>
            <a:off x="2285984" y="2143116"/>
            <a:ext cx="6858016" cy="116955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Объясняется это просто: вода на солнце начинает испаряться, конденсат оседает на пленке и стекает в пустой стакан. Соль же не испаряется и остается в тазу.</a:t>
            </a:r>
            <a:endParaRPr kumimoji="0" lang="ru-RU" sz="14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Теперь, когда вы знаете, как добыть пресную воду, можно спокойно ехать на море и не бояться жажды. Воды в море много, и из нее всегда можно получить чистейшую питьевую воду.</a:t>
            </a:r>
            <a:endParaRPr kumimoji="0" lang="ru-RU" sz="14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357561"/>
            <a:ext cx="9361040" cy="4353607"/>
          </a:xfrm>
          <a:prstGeom prst="rect">
            <a:avLst/>
          </a:prstGeom>
        </p:spPr>
      </p:pic>
      <p:sp>
        <p:nvSpPr>
          <p:cNvPr id="7" name="Прямоугольник 6"/>
          <p:cNvSpPr/>
          <p:nvPr/>
        </p:nvSpPr>
        <p:spPr>
          <a:xfrm>
            <a:off x="3214678" y="214290"/>
            <a:ext cx="2927623" cy="369332"/>
          </a:xfrm>
          <a:prstGeom prst="rect">
            <a:avLst/>
          </a:prstGeom>
        </p:spPr>
        <p:txBody>
          <a:bodyPr wrap="square">
            <a:spAutoFit/>
          </a:bodyPr>
          <a:lstStyle/>
          <a:p>
            <a:pPr lvl="0" indent="539750" algn="ctr" fontAlgn="base">
              <a:spcBef>
                <a:spcPct val="0"/>
              </a:spcBef>
              <a:spcAft>
                <a:spcPct val="0"/>
              </a:spcAft>
            </a:pPr>
            <a:r>
              <a:rPr lang="ru-RU" b="1" i="1" dirty="0" smtClean="0">
                <a:solidFill>
                  <a:srgbClr val="000099"/>
                </a:solidFill>
                <a:latin typeface="Comic Sans MS" pitchFamily="66" charset="0"/>
                <a:ea typeface="Calibri" pitchFamily="34" charset="0"/>
                <a:cs typeface="Times New Roman" pitchFamily="18" charset="0"/>
              </a:rPr>
              <a:t> </a:t>
            </a:r>
            <a:r>
              <a:rPr lang="ru-RU" b="1" i="1" dirty="0" smtClean="0">
                <a:solidFill>
                  <a:srgbClr val="FF0000"/>
                </a:solidFill>
                <a:latin typeface="Comic Sans MS" pitchFamily="66" charset="0"/>
                <a:ea typeface="Calibri" pitchFamily="34" charset="0"/>
                <a:cs typeface="Times New Roman" pitchFamily="18" charset="0"/>
              </a:rPr>
              <a:t>«Испарение»</a:t>
            </a:r>
          </a:p>
        </p:txBody>
      </p:sp>
      <p:sp>
        <p:nvSpPr>
          <p:cNvPr id="8" name="Прямоугольник 7"/>
          <p:cNvSpPr/>
          <p:nvPr/>
        </p:nvSpPr>
        <p:spPr>
          <a:xfrm>
            <a:off x="571472" y="785794"/>
            <a:ext cx="8215370" cy="2677656"/>
          </a:xfrm>
          <a:prstGeom prst="rect">
            <a:avLst/>
          </a:prstGeom>
        </p:spPr>
        <p:txBody>
          <a:bodyPr wrap="square">
            <a:spAutoFit/>
          </a:bodyPr>
          <a:lstStyle/>
          <a:p>
            <a:pPr lvl="0" indent="539750" algn="just" eaLnBrk="0" fontAlgn="base" hangingPunct="0">
              <a:spcBef>
                <a:spcPct val="0"/>
              </a:spcBef>
              <a:spcAft>
                <a:spcPct val="0"/>
              </a:spcAft>
            </a:pPr>
            <a:r>
              <a:rPr lang="ru-RU" sz="2400" b="1" i="1" dirty="0" smtClean="0">
                <a:solidFill>
                  <a:srgbClr val="7030A0"/>
                </a:solidFill>
                <a:latin typeface="Times New Roman" pitchFamily="18" charset="0"/>
                <a:ea typeface="Calibri" pitchFamily="34" charset="0"/>
                <a:cs typeface="Times New Roman" pitchFamily="18" charset="0"/>
              </a:rPr>
              <a:t>Проведите опыт по испарению  воды во время кипения:  налейте немного воды в кастрюлю и, когда вода закипит, понаблюдайте с ребенком за понижением уровня воды. </a:t>
            </a:r>
          </a:p>
          <a:p>
            <a:pPr lvl="0" indent="539750" algn="just" eaLnBrk="0" fontAlgn="base" hangingPunct="0">
              <a:spcBef>
                <a:spcPct val="0"/>
              </a:spcBef>
              <a:spcAft>
                <a:spcPct val="0"/>
              </a:spcAft>
            </a:pPr>
            <a:r>
              <a:rPr lang="ru-RU" sz="2400" b="1" i="1" dirty="0" smtClean="0">
                <a:solidFill>
                  <a:srgbClr val="7030A0"/>
                </a:solidFill>
                <a:latin typeface="Times New Roman" pitchFamily="18" charset="0"/>
                <a:ea typeface="Calibri" pitchFamily="34" charset="0"/>
                <a:cs typeface="Times New Roman" pitchFamily="18" charset="0"/>
              </a:rPr>
              <a:t>Обратите внимание на три фазы кипения: начало (вода начинает нагреваться), промежуточная (появление маленьких пузырьков на дне) и последняя (бурное кипение).</a:t>
            </a:r>
            <a:endParaRPr lang="ru-RU" sz="2400" b="1" i="1" dirty="0" smtClean="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0" y="4000504"/>
            <a:ext cx="9361040" cy="3513344"/>
          </a:xfrm>
          <a:prstGeom prst="rect">
            <a:avLst/>
          </a:prstGeom>
        </p:spPr>
      </p:pic>
      <p:sp>
        <p:nvSpPr>
          <p:cNvPr id="1025" name="Rectangle 1"/>
          <p:cNvSpPr>
            <a:spLocks noChangeArrowheads="1"/>
          </p:cNvSpPr>
          <p:nvPr/>
        </p:nvSpPr>
        <p:spPr bwMode="auto">
          <a:xfrm>
            <a:off x="0" y="0"/>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Живые дрожжи</a:t>
            </a:r>
            <a:endParaRPr kumimoji="0" lang="ru-RU" sz="24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Известная русская пословица гласит: «Изба красна не углами, а пирогами». Пироги мы, правда, печь не будем. Хотя, почему и нет? Тем более что дрожжи у нас на кухне есть всегда. Но прежде покажем опыт, а потом можно взяться и за пироги.</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Расскажите детям, что дрожжи состоят из крохотных живых организмов, называемых микробами (а это значит, что микробы бывают не только вредные, но и полезные). Питаясь, они выделяют углекислый газ, который, смешиваясь с мукой, сахаром и водой, «поднимает» тесто, делает его пышным и вкусным.</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Сухие дрожжи похожи на маленькие безжизненные шарики. Но это лишь до тех пор, пока не оживут миллионы крохотных микробов, которые дремлют в холодном и сухом виде.</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Давайте их оживим. Налейте в кувшин две столовых ложки теплой воды, добавьте в нее две чайной ложки дрожжей, затем одну чайную ложку сахара и перемешайте.</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Дрожжевую смесь вылейте в бутылку, натянув на ее горлышко воздушный шарик. Поставьте бутылку в миску с теплой водой.</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Спросите у ребят, что произойдет?</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Правильно, когда дрожжи оживут и начнут есть сахар, смесь наполнится пузырьками уже знакомого детям углекислого газа, который они начинают выделять. Пузырьки лопаются, и газ надувает шарик.</a:t>
            </a:r>
            <a:endParaRPr kumimoji="0" lang="ru-RU" sz="16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0" y="3143248"/>
            <a:ext cx="9361040" cy="4584914"/>
          </a:xfrm>
          <a:prstGeom prst="rect">
            <a:avLst/>
          </a:prstGeom>
        </p:spPr>
      </p:pic>
      <p:sp>
        <p:nvSpPr>
          <p:cNvPr id="5" name="Rectangle 1"/>
          <p:cNvSpPr>
            <a:spLocks noChangeArrowheads="1"/>
          </p:cNvSpPr>
          <p:nvPr/>
        </p:nvSpPr>
        <p:spPr bwMode="auto">
          <a:xfrm>
            <a:off x="428596" y="0"/>
            <a:ext cx="871540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Делаем творог</a:t>
            </a:r>
            <a:endParaRPr kumimoji="0" lang="ru-RU" sz="20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Бабушки, которым более 50 лет, хорошо помнят, как сами делали творог своим детям. Вы можете показать этот процесс и ребенку.</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Подогрейте молоко, влив в него немного сока лимона (можно использовать и хлористый кальций). Покажите детям, как молоко сразу же свернулось большими хлопьями, а поверх него находится сыворотка.</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Слейте полученную массу сквозь несколько слоев марли и оставьте на 2-3 часа.</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У вас получился прекрасный творог.</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Полейте его сиропом и предложите ребенку на ужин. Уверены, даже те дети, которые не любят этот молочный продукт, не смогут отказаться от деликатеса, приготовленного с их собственным участием.</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0" y="3571876"/>
            <a:ext cx="9361040" cy="4156286"/>
          </a:xfrm>
          <a:prstGeom prst="rect">
            <a:avLst/>
          </a:prstGeom>
        </p:spPr>
      </p:pic>
      <p:sp>
        <p:nvSpPr>
          <p:cNvPr id="3073" name="Rectangle 1"/>
          <p:cNvSpPr>
            <a:spLocks noChangeArrowheads="1"/>
          </p:cNvSpPr>
          <p:nvPr/>
        </p:nvSpPr>
        <p:spPr bwMode="auto">
          <a:xfrm>
            <a:off x="0" y="0"/>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Как сделать мороженое?</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Для мороженого вам понадобится: какао, сахар, молоко, сметана. Можно в него добавить тертого шоколада, вафельные крошки или мелкие кусочки печенья.</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Размешайте в мисочке две столовых ложки какао, одну столовую ложку сахара, четыре столовые ложки молока и две столовые ложки сметаны. Добавьте крошки печенья и шоколада. Мороженое готово. Теперь его надо охладить.</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Возьмите миску побольше, положите в нее лед, посыпьте его солью, перемешайте. На лед поставьте мисочку с мороженым и сверху накройте полотенцем, чтобы в нее не проникало тепло. Каждые 3-5 минут помешивайте мороженое. Если у вас хватит терпения, то через каких-нибудь 30 минут мороженое загустеет и его можно будет попробовать. Вкусно?</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Как же работает наш самодельный холодильник? Известно, что лед тает при температуре ноль градусов. Соль же задерживает холод, не дает льду быстро таять. Поэтому соленый лед дольше сохраняет холод. Да еще полотенце не дает проникнуть теплому воздуху к мороженому. А результат? Мороженое выше всяких похвал!</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604840bb574f.jpg"/>
          <p:cNvPicPr>
            <a:picLocks noChangeAspect="1"/>
          </p:cNvPicPr>
          <p:nvPr/>
        </p:nvPicPr>
        <p:blipFill>
          <a:blip r:embed="rId2" cstate="print"/>
          <a:stretch>
            <a:fillRect/>
          </a:stretch>
        </p:blipFill>
        <p:spPr>
          <a:xfrm>
            <a:off x="0" y="0"/>
            <a:ext cx="9147204" cy="6858000"/>
          </a:xfrm>
          <a:prstGeom prst="rect">
            <a:avLst/>
          </a:prstGeom>
        </p:spPr>
      </p:pic>
      <p:sp>
        <p:nvSpPr>
          <p:cNvPr id="23553" name="Rectangle 1"/>
          <p:cNvSpPr>
            <a:spLocks noChangeArrowheads="1"/>
          </p:cNvSpPr>
          <p:nvPr/>
        </p:nvSpPr>
        <p:spPr bwMode="auto">
          <a:xfrm>
            <a:off x="899592" y="764124"/>
            <a:ext cx="748883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i="1" dirty="0">
                <a:solidFill>
                  <a:srgbClr val="FF0000"/>
                </a:solidFill>
                <a:latin typeface="Times New Roman" pitchFamily="18" charset="0"/>
                <a:cs typeface="Times New Roman" pitchFamily="18" charset="0"/>
              </a:rPr>
              <a:t>Кухня </a:t>
            </a:r>
            <a:r>
              <a:rPr lang="ru-RU" sz="2000" b="1" dirty="0">
                <a:solidFill>
                  <a:srgbClr val="800080"/>
                </a:solidFill>
                <a:latin typeface="Times New Roman" pitchFamily="18" charset="0"/>
                <a:cs typeface="Times New Roman" pitchFamily="18" charset="0"/>
              </a:rPr>
              <a:t>– это место, где ребёнок часто </a:t>
            </a:r>
            <a:r>
              <a:rPr lang="ru-RU" sz="2000" b="1" dirty="0" smtClean="0">
                <a:solidFill>
                  <a:srgbClr val="800080"/>
                </a:solidFill>
                <a:latin typeface="Times New Roman" pitchFamily="18" charset="0"/>
                <a:cs typeface="Times New Roman" pitchFamily="18" charset="0"/>
              </a:rPr>
              <a:t>мешает</a:t>
            </a: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 </a:t>
            </a:r>
            <a:r>
              <a:rPr lang="ru-RU" sz="2000" b="1" dirty="0">
                <a:solidFill>
                  <a:srgbClr val="800080"/>
                </a:solidFill>
                <a:latin typeface="Times New Roman" pitchFamily="18" charset="0"/>
                <a:cs typeface="Times New Roman" pitchFamily="18" charset="0"/>
              </a:rPr>
              <a:t>маме, когда она готовит еду. Если у вас двое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или </a:t>
            </a:r>
            <a:r>
              <a:rPr lang="ru-RU" sz="2000" b="1" dirty="0">
                <a:solidFill>
                  <a:srgbClr val="800080"/>
                </a:solidFill>
                <a:latin typeface="Times New Roman" pitchFamily="18" charset="0"/>
                <a:cs typeface="Times New Roman" pitchFamily="18" charset="0"/>
              </a:rPr>
              <a:t>трое детей, можно устроить соревнования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lang="ru-RU" sz="2000" b="1" dirty="0" smtClean="0">
                <a:solidFill>
                  <a:srgbClr val="800080"/>
                </a:solidFill>
                <a:latin typeface="Times New Roman" pitchFamily="18" charset="0"/>
                <a:cs typeface="Times New Roman" pitchFamily="18" charset="0"/>
              </a:rPr>
              <a:t>между </a:t>
            </a:r>
            <a:r>
              <a:rPr lang="ru-RU" sz="2000" b="1" dirty="0">
                <a:solidFill>
                  <a:srgbClr val="800080"/>
                </a:solidFill>
                <a:latin typeface="Times New Roman" pitchFamily="18" charset="0"/>
                <a:cs typeface="Times New Roman" pitchFamily="18" charset="0"/>
              </a:rPr>
              <a:t>юными физиками. </a:t>
            </a:r>
            <a:endParaRPr lang="ru-RU" sz="2000" b="1" dirty="0" smtClean="0">
              <a:solidFill>
                <a:srgbClr val="800080"/>
              </a:solidFill>
              <a:latin typeface="Times New Roman" pitchFamily="18" charset="0"/>
              <a:cs typeface="Times New Roman" pitchFamily="18" charset="0"/>
            </a:endParaRPr>
          </a:p>
          <a:p>
            <a:pPr algn="just" fontAlgn="base">
              <a:spcBef>
                <a:spcPct val="0"/>
              </a:spcBef>
              <a:spcAft>
                <a:spcPct val="0"/>
              </a:spcAft>
            </a:pPr>
            <a:r>
              <a:rPr kumimoji="0" lang="ru-RU" sz="20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Чем больше вы с ребенком будете экспериментировать, тем быстрее он познает окружающий его мир, и в дальнейшем будет активно проявлять познавательный интерес. </a:t>
            </a:r>
          </a:p>
          <a:p>
            <a:pPr algn="just" fontAlgn="base">
              <a:spcBef>
                <a:spcPct val="0"/>
              </a:spcBef>
              <a:spcAft>
                <a:spcPct val="0"/>
              </a:spcAft>
            </a:pPr>
            <a:endParaRPr lang="ru-RU" sz="2000" dirty="0" smtClean="0">
              <a:solidFill>
                <a:srgbClr val="800080"/>
              </a:solidFill>
            </a:endParaRPr>
          </a:p>
          <a:p>
            <a:pPr algn="just" fontAlgn="base">
              <a:spcBef>
                <a:spcPct val="0"/>
              </a:spcBef>
              <a:spcAft>
                <a:spcPct val="0"/>
              </a:spcAft>
            </a:pPr>
            <a:endParaRPr lang="ru-RU" dirty="0" smtClean="0">
              <a:solidFill>
                <a:srgbClr val="800080"/>
              </a:solidFill>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cs typeface="Arial" pitchFamily="34" charset="0"/>
            </a:endParaRPr>
          </a:p>
        </p:txBody>
      </p:sp>
      <p:sp>
        <p:nvSpPr>
          <p:cNvPr id="2049" name="Rectangle 1"/>
          <p:cNvSpPr>
            <a:spLocks noChangeArrowheads="1"/>
          </p:cNvSpPr>
          <p:nvPr/>
        </p:nvSpPr>
        <p:spPr bwMode="auto">
          <a:xfrm>
            <a:off x="1071538" y="1428736"/>
            <a:ext cx="70723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ea typeface="Times New Roman" pitchFamily="18" charset="0"/>
                <a:cs typeface="Times New Roman" pitchFamily="18" charset="0"/>
              </a:rPr>
              <a:t>   </a:t>
            </a:r>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effectLst/>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400" b="8240"/>
          <a:stretch/>
        </p:blipFill>
        <p:spPr>
          <a:xfrm>
            <a:off x="0" y="1"/>
            <a:ext cx="9180512" cy="7029400"/>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45150" r="632"/>
          <a:stretch/>
        </p:blipFill>
        <p:spPr>
          <a:xfrm>
            <a:off x="107504" y="3500437"/>
            <a:ext cx="9361040" cy="4210731"/>
          </a:xfrm>
          <a:prstGeom prst="rect">
            <a:avLst/>
          </a:prstGeom>
        </p:spPr>
      </p:pic>
      <p:sp>
        <p:nvSpPr>
          <p:cNvPr id="4097" name="Rectangle 1"/>
          <p:cNvSpPr>
            <a:spLocks noChangeArrowheads="1"/>
          </p:cNvSpPr>
          <p:nvPr/>
        </p:nvSpPr>
        <p:spPr bwMode="auto">
          <a:xfrm>
            <a:off x="357158" y="0"/>
            <a:ext cx="878684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Собьем масло</a:t>
            </a:r>
            <a:endParaRPr kumimoji="0" lang="ru-RU" sz="20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Если вы живете летом на даче, то наверняка берете натуральное молоко у молочницы. Проделайте вместе с детьми опыты с молоком.</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Приготовьте литровую банку. Наполните ее молоком и поставьте на 2-3 дня в холодильник. Покажите детям, как молоко расслоилось на более легкие сливки и тяжелое «снятое» молоко.</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Сливки соберите в банку с герметичной крышкой. И если у вас есть терпение и свободное время, то трясите банку в течение получаса по очереди с детьми, пока шарики жира не сольются воедино и не образуют масляные комочки. Можно вместе со сливками положить в банку несколько стеклянных шариков, чтобы масло быстрее взбивалось.</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Поверьте, такого вкусного масла дети не ели никогда.</a:t>
            </a:r>
            <a:endParaRPr kumimoji="0" lang="ru-RU" sz="20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TM03457491[[fn=Метрополия]]</Template>
  <TotalTime>321</TotalTime>
  <Words>2648</Words>
  <Application>Microsoft Office PowerPoint</Application>
  <PresentationFormat>Экран (4:3)</PresentationFormat>
  <Paragraphs>205</Paragraphs>
  <Slides>20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Calibri Light</vt:lpstr>
      <vt:lpstr>Comic Sans MS</vt:lpstr>
      <vt:lpstr>Times New Roman</vt:lpstr>
      <vt:lpstr>Метрополия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дубравушка</cp:lastModifiedBy>
  <cp:revision>44</cp:revision>
  <cp:lastPrinted>2019-03-25T08:40:51Z</cp:lastPrinted>
  <dcterms:created xsi:type="dcterms:W3CDTF">2016-04-25T17:10:35Z</dcterms:created>
  <dcterms:modified xsi:type="dcterms:W3CDTF">2025-02-09T07:07:20Z</dcterms:modified>
</cp:coreProperties>
</file>